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0" r:id="rId3"/>
    <p:sldId id="311" r:id="rId4"/>
    <p:sldId id="324" r:id="rId5"/>
    <p:sldId id="312" r:id="rId6"/>
    <p:sldId id="308" r:id="rId7"/>
    <p:sldId id="309" r:id="rId8"/>
    <p:sldId id="300" r:id="rId9"/>
    <p:sldId id="301" r:id="rId10"/>
    <p:sldId id="306" r:id="rId11"/>
    <p:sldId id="307" r:id="rId12"/>
    <p:sldId id="321" r:id="rId13"/>
    <p:sldId id="296" r:id="rId14"/>
    <p:sldId id="284" r:id="rId15"/>
    <p:sldId id="314" r:id="rId16"/>
    <p:sldId id="315" r:id="rId17"/>
    <p:sldId id="305" r:id="rId18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D55E749-5EB5-466D-83C9-B1EB65AE812F}">
          <p14:sldIdLst>
            <p14:sldId id="256"/>
            <p14:sldId id="260"/>
            <p14:sldId id="311"/>
            <p14:sldId id="324"/>
            <p14:sldId id="312"/>
            <p14:sldId id="308"/>
            <p14:sldId id="309"/>
            <p14:sldId id="300"/>
            <p14:sldId id="301"/>
            <p14:sldId id="306"/>
            <p14:sldId id="307"/>
            <p14:sldId id="321"/>
            <p14:sldId id="296"/>
            <p14:sldId id="284"/>
            <p14:sldId id="314"/>
            <p14:sldId id="315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9966"/>
    <a:srgbClr val="9999FF"/>
    <a:srgbClr val="0066FF"/>
    <a:srgbClr val="669900"/>
    <a:srgbClr val="333399"/>
    <a:srgbClr val="3333CC"/>
    <a:srgbClr val="6666FF"/>
    <a:srgbClr val="B3A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2" autoAdjust="0"/>
    <p:restoredTop sz="91528" autoAdjust="0"/>
  </p:normalViewPr>
  <p:slideViewPr>
    <p:cSldViewPr snapToGrid="0">
      <p:cViewPr varScale="1">
        <p:scale>
          <a:sx n="126" d="100"/>
          <a:sy n="126" d="100"/>
        </p:scale>
        <p:origin x="1324" y="84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okie\Desktop\Uni\Masterarbeit\HDPE%20Abbildu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22902459208645"/>
          <c:y val="3.3460076045627375E-2"/>
          <c:w val="0.82053912609311264"/>
          <c:h val="0.835967735903612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('Zeit über Phasen'!$G$15,'Zeit über Phasen'!$G$17,'Zeit über Phasen'!$G$19,'Zeit über Phasen'!$G$21)</c:f>
                <c:numCache>
                  <c:formatCode>General</c:formatCode>
                  <c:ptCount val="4"/>
                  <c:pt idx="0">
                    <c:v>2.6305019453383922</c:v>
                  </c:pt>
                  <c:pt idx="1">
                    <c:v>3.1934722307997143</c:v>
                  </c:pt>
                  <c:pt idx="2">
                    <c:v>3.5546847961528285</c:v>
                  </c:pt>
                  <c:pt idx="3">
                    <c:v>1.3709539311882293</c:v>
                  </c:pt>
                </c:numCache>
              </c:numRef>
            </c:plus>
            <c:minus>
              <c:numRef>
                <c:f>('Zeit über Phasen'!$G$15,'Zeit über Phasen'!$G$17,'Zeit über Phasen'!$G$19,'Zeit über Phasen'!$G$21)</c:f>
                <c:numCache>
                  <c:formatCode>General</c:formatCode>
                  <c:ptCount val="4"/>
                  <c:pt idx="0">
                    <c:v>2.6305019453383922</c:v>
                  </c:pt>
                  <c:pt idx="1">
                    <c:v>3.1934722307997143</c:v>
                  </c:pt>
                  <c:pt idx="2">
                    <c:v>3.5546847961528285</c:v>
                  </c:pt>
                  <c:pt idx="3">
                    <c:v>1.3709539311882293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('Zeit über Phasen'!$B$14,'Zeit über Phasen'!$B$16,'Zeit über Phasen'!$B$18,'Zeit über Phasen'!$B$20)</c:f>
              <c:strCache>
                <c:ptCount val="4"/>
                <c:pt idx="0">
                  <c:v>Luft</c:v>
                </c:pt>
                <c:pt idx="1">
                  <c:v>Oxy30</c:v>
                </c:pt>
                <c:pt idx="2">
                  <c:v>Oxy50</c:v>
                </c:pt>
                <c:pt idx="3">
                  <c:v>Oxy75</c:v>
                </c:pt>
              </c:strCache>
            </c:strRef>
          </c:cat>
          <c:val>
            <c:numRef>
              <c:f>('Zeit über Phasen'!$G$14,'Zeit über Phasen'!$G$16,'Zeit über Phasen'!$G$18,'Zeit über Phasen'!$G$20)</c:f>
              <c:numCache>
                <c:formatCode>0.00</c:formatCode>
                <c:ptCount val="4"/>
                <c:pt idx="0">
                  <c:v>28.916470588235288</c:v>
                </c:pt>
                <c:pt idx="1">
                  <c:v>13.521333333333333</c:v>
                </c:pt>
                <c:pt idx="2">
                  <c:v>11.343999999999998</c:v>
                </c:pt>
                <c:pt idx="3">
                  <c:v>9.0589473684210517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67-47D7-A86A-9DACF9E8A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5980216"/>
        <c:axId val="675973944"/>
      </c:barChart>
      <c:catAx>
        <c:axId val="6759802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73944"/>
        <c:crosses val="autoZero"/>
        <c:auto val="1"/>
        <c:lblAlgn val="ctr"/>
        <c:lblOffset val="100"/>
        <c:noMultiLvlLbl val="0"/>
      </c:catAx>
      <c:valAx>
        <c:axId val="675973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 smtClean="0"/>
                  <a:t>Time [s</a:t>
                </a:r>
                <a:r>
                  <a:rPr lang="de-DE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980216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68313" y="243069"/>
            <a:ext cx="5903912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en-US" b="1" smtClean="0"/>
              <a:t>Titel der Präsentation</a:t>
            </a:r>
            <a:endParaRPr lang="en-US" b="1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483506" y="8777812"/>
            <a:ext cx="648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052B7EE8-D1DB-4B76-8DEB-062F87CCA805}" type="datetime1">
              <a:rPr lang="de-DE" sz="800" smtClean="0"/>
              <a:t>17.11.2020</a:t>
            </a:fld>
            <a:endParaRPr lang="en-US" sz="8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68313" y="8777813"/>
            <a:ext cx="450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r>
              <a:rPr lang="en-US" sz="800" smtClean="0"/>
              <a:t>Universität Stuttgart</a:t>
            </a:r>
            <a:endParaRPr lang="en-US" sz="8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270195" y="8777813"/>
            <a:ext cx="36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EE9A79A6-2547-4C8F-B0ED-316280A1A122}" type="slidenum">
              <a:rPr lang="en-US" sz="800" smtClean="0"/>
              <a:pPr algn="l"/>
              <a:t>‹Nr.›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561533372"/>
      </p:ext>
    </p:extLst>
  </p:cSld>
  <p:clrMap bg1="lt1" tx1="dk1" bg2="lt2" tx2="dk2" accent1="accent1" accent2="accent2" accent3="accent3" accent4="accent4" accent5="accent5" accent6="accent6" hlink="hlink" folHlink="folHlink"/>
  <p:hf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401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68000" y="244800"/>
            <a:ext cx="590400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482800" y="8776800"/>
            <a:ext cx="648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fld id="{E3F6A64A-4C9C-4BDF-9DCD-9C3ED3F5AEBD}" type="datetime1">
              <a:rPr lang="de-DE" smtClean="0"/>
              <a:t>17.11.2020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009019"/>
            <a:ext cx="4937125" cy="3086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68313" y="4400550"/>
            <a:ext cx="5903912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68000" y="8776800"/>
            <a:ext cx="450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271200" y="8776800"/>
            <a:ext cx="36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fld id="{05DD1DF0-DD4E-4B0C-B0FD-D16D9D2A975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570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80975" indent="-180975" algn="l" defTabSz="713232" rtl="0" eaLnBrk="1" latinLnBrk="0" hangingPunct="1">
      <a:lnSpc>
        <a:spcPct val="120000"/>
      </a:lnSpc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58775" indent="-177800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38163" indent="-179388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19138" indent="-180975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896938" indent="-177800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401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676DAC6-FD06-4693-95AE-0379E72B3BA4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1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078C17F-A4BC-47FB-86BF-9C3A29687739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of </a:t>
            </a:r>
            <a:r>
              <a:rPr lang="en-US" dirty="0" err="1"/>
              <a:t>cemcap</a:t>
            </a:r>
            <a:r>
              <a:rPr lang="en-US" dirty="0"/>
              <a:t> project, specific task of evaluation of a downscaled burner</a:t>
            </a: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Titel der Präsentation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95BC8A2-6DC3-4ACD-A374-BAFE1684372B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Universität Stuttgart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general, the work is divided into the following main activities:</a:t>
            </a:r>
          </a:p>
          <a:p>
            <a:r>
              <a:rPr lang="en-US" dirty="0" smtClean="0"/>
              <a:t>Project management with focus on establishing clear management and results exploitation strategies. </a:t>
            </a:r>
          </a:p>
          <a:p>
            <a:r>
              <a:rPr lang="en-US" dirty="0" smtClean="0"/>
              <a:t>Experimental investigations of oxyfuel burner technology for 1st and 2nd generation oxyfuel cement plants.</a:t>
            </a:r>
          </a:p>
          <a:p>
            <a:r>
              <a:rPr lang="en-US" dirty="0" smtClean="0"/>
              <a:t>Experimental investigations of oxyfuel calciner.</a:t>
            </a:r>
          </a:p>
          <a:p>
            <a:r>
              <a:rPr lang="en-US" dirty="0" smtClean="0"/>
              <a:t>Process simulations and techno-economic evaluations of the 1st generation oxyfuel technology for retrofitted cement plants.</a:t>
            </a:r>
          </a:p>
          <a:p>
            <a:r>
              <a:rPr lang="en-US" dirty="0" smtClean="0"/>
              <a:t>Process simulations and techno-economic evaluation of the 2nd generation oxyfuel technology for new-build cement plants.</a:t>
            </a:r>
          </a:p>
          <a:p>
            <a:r>
              <a:rPr lang="en-US" dirty="0" smtClean="0"/>
              <a:t>Life cycle assessment of oxyfuel technology for 1st and 2nd generation oxy-fuel cement plants.</a:t>
            </a:r>
          </a:p>
          <a:p>
            <a:r>
              <a:rPr lang="en-US" dirty="0" smtClean="0"/>
              <a:t>Exploitation and dissemination of project results.</a:t>
            </a:r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3F6A64A-4C9C-4BDF-9DCD-9C3ED3F5AEBD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8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3F6A64A-4C9C-4BDF-9DCD-9C3ED3F5AEBD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Raw meal dosage system : 0,2 to 2 kg/h</a:t>
            </a: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KTypeRegular" panose="020B0503040202020204" pitchFamily="34" charset="0"/>
              <a:ea typeface="+mn-ea"/>
              <a:cs typeface="+mn-cs"/>
              <a:sym typeface="TKTypeMedium"/>
            </a:endParaRP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Gas supply system : mixture N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, CO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, Air</a:t>
            </a: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KTypeRegular" panose="020B0503040202020204" pitchFamily="34" charset="0"/>
              <a:ea typeface="+mn-ea"/>
              <a:cs typeface="+mn-cs"/>
              <a:sym typeface="TKTypeMedium"/>
            </a:endParaRP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Electrically heated 5 Temperature zones T1-T5 </a:t>
            </a:r>
          </a:p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    </a:t>
            </a: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Lance with thermocouples: T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0,5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T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1,0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T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1,5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T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2,0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T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2,5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,</a:t>
            </a:r>
          </a:p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      corresponding to distance from injection point</a:t>
            </a:r>
          </a:p>
          <a:p>
            <a:pPr marL="285750" marR="0" lvl="0" indent="-28575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-25000" noProof="0" dirty="0" smtClean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KTypeRegular" panose="020B0503040202020204" pitchFamily="34" charset="0"/>
              <a:ea typeface="+mn-ea"/>
              <a:cs typeface="+mn-cs"/>
              <a:sym typeface="TKTypeMedium"/>
            </a:endParaRP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Probe sampling for solid analysis via sampling unit</a:t>
            </a:r>
          </a:p>
          <a:p>
            <a:pPr marL="285750" marR="0" lvl="0" indent="-28575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KTypeRegular" panose="020B0503040202020204" pitchFamily="34" charset="0"/>
              <a:ea typeface="+mn-ea"/>
              <a:cs typeface="+mn-cs"/>
              <a:sym typeface="TKTypeMedium"/>
            </a:endParaRP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Sampling of reaction product using vertically shifted probe</a:t>
            </a: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TKTypeRegular" panose="020B0503040202020204" pitchFamily="34" charset="0"/>
              <a:ea typeface="+mn-ea"/>
              <a:cs typeface="+mn-cs"/>
              <a:sym typeface="TKTypeMedium"/>
            </a:endParaRPr>
          </a:p>
          <a:p>
            <a:pPr marL="342900" marR="0" lvl="0" indent="-34290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KTypeRegular" panose="020B0503040202020204" pitchFamily="34" charset="0"/>
                <a:ea typeface="+mn-ea"/>
                <a:cs typeface="+mn-cs"/>
                <a:sym typeface="TKTypeMedium"/>
              </a:rPr>
              <a:t>Gas analyzer, placed after heated filter</a:t>
            </a:r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6309682-B4FE-4C46-A14D-90790C1CACB3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progress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meeting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January</a:t>
            </a:r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3F6A64A-4C9C-4BDF-9DCD-9C3ED3F5AEBD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1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3F6A64A-4C9C-4BDF-9DCD-9C3ED3F5AEBD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00965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 smtClean="0">
                <a:sym typeface="Wingdings" panose="05000000000000000000" pitchFamily="2" charset="2"/>
              </a:rPr>
              <a:t>allg. Verlauf: </a:t>
            </a:r>
          </a:p>
          <a:p>
            <a:pPr marL="176213" lvl="1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Zündung auf der oberen Fläche </a:t>
            </a:r>
            <a:r>
              <a:rPr lang="de-DE" dirty="0" smtClean="0">
                <a:cs typeface="Calibri" panose="020F0502020204030204" pitchFamily="34" charset="0"/>
                <a:sym typeface="Wingdings" panose="05000000000000000000" pitchFamily="2" charset="2"/>
              </a:rPr>
              <a:t>→</a:t>
            </a:r>
            <a:r>
              <a:rPr lang="de-DE" dirty="0" smtClean="0">
                <a:sym typeface="Wingdings" panose="05000000000000000000" pitchFamily="2" charset="2"/>
              </a:rPr>
              <a:t> Schmelzen  </a:t>
            </a:r>
            <a:r>
              <a:rPr lang="de-DE" dirty="0" smtClean="0">
                <a:cs typeface="Calibri" panose="020F0502020204030204" pitchFamily="34" charset="0"/>
                <a:sym typeface="Wingdings" panose="05000000000000000000" pitchFamily="2" charset="2"/>
              </a:rPr>
              <a:t>→</a:t>
            </a:r>
            <a:r>
              <a:rPr lang="de-DE" dirty="0" smtClean="0">
                <a:sym typeface="Wingdings" panose="05000000000000000000" pitchFamily="2" charset="2"/>
              </a:rPr>
              <a:t> Zündung auf der unteren Fläche </a:t>
            </a:r>
            <a:r>
              <a:rPr lang="de-DE" dirty="0" smtClean="0">
                <a:cs typeface="Calibri" panose="020F0502020204030204" pitchFamily="34" charset="0"/>
                <a:sym typeface="Wingdings" panose="05000000000000000000" pitchFamily="2" charset="2"/>
              </a:rPr>
              <a:t>→ Flamme wächst mit der </a:t>
            </a:r>
            <a:r>
              <a:rPr lang="de-DE" dirty="0" err="1" smtClean="0">
                <a:cs typeface="Calibri" panose="020F0502020204030204" pitchFamily="34" charset="0"/>
                <a:sym typeface="Wingdings" panose="05000000000000000000" pitchFamily="2" charset="2"/>
              </a:rPr>
              <a:t>Tröpfchenbildung</a:t>
            </a:r>
            <a:r>
              <a:rPr lang="de-DE" dirty="0" smtClean="0">
                <a:cs typeface="Calibri" panose="020F0502020204030204" pitchFamily="34" charset="0"/>
                <a:sym typeface="Wingdings" panose="05000000000000000000" pitchFamily="2" charset="2"/>
              </a:rPr>
              <a:t> → Flamme expandiert (Gas) → Koks (ab Oxy50) →  Koks Abbrand</a:t>
            </a:r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Titel der Präsentation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45B8EC5-AF41-44BB-925D-20ADA03C7525}" type="datetime1">
              <a:rPr lang="de-DE" smtClean="0"/>
              <a:t>17.11.2020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DD1DF0-DD4E-4B0C-B0FD-D16D9D2A975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Instit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000"/>
            <a:ext cx="9144000" cy="35954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4970585" y="1004399"/>
            <a:ext cx="3911553" cy="391155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1260000" anchor="b" anchorCtr="0">
            <a:noAutofit/>
          </a:bodyPr>
          <a:lstStyle>
            <a:lvl1pPr marL="0" indent="0" algn="l">
              <a:lnSpc>
                <a:spcPct val="90000"/>
              </a:lnSpc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durch Klicken </a:t>
            </a:r>
            <a:br>
              <a:rPr lang="de-DE" dirty="0" smtClean="0"/>
            </a:br>
            <a:r>
              <a:rPr lang="de-DE" dirty="0" smtClean="0"/>
              <a:t>hinzufügen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0887" y="3248562"/>
            <a:ext cx="2898507" cy="428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Untertitel/Autor(en) durch Klicken bearbeiten</a:t>
            </a:r>
            <a:endParaRPr lang="de-DE" dirty="0"/>
          </a:p>
        </p:txBody>
      </p:sp>
      <p:pic>
        <p:nvPicPr>
          <p:cNvPr id="11" name="Bild 17" descr="100413_Logo_IFK_rgb_black_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912" y="5195470"/>
            <a:ext cx="640080" cy="440375"/>
          </a:xfrm>
          <a:prstGeom prst="rect">
            <a:avLst/>
          </a:prstGeom>
        </p:spPr>
      </p:pic>
      <p:sp>
        <p:nvSpPr>
          <p:cNvPr id="12" name="Textfeld 11"/>
          <p:cNvSpPr txBox="1"/>
          <p:nvPr userDrawn="1"/>
        </p:nvSpPr>
        <p:spPr>
          <a:xfrm>
            <a:off x="954000" y="648000"/>
            <a:ext cx="3560400" cy="48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de-DE" sz="1200" dirty="0" smtClean="0"/>
              <a:t>Institute</a:t>
            </a:r>
            <a:r>
              <a:rPr lang="de-DE" sz="1200" baseline="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Combustion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Power Plant Technology </a:t>
            </a:r>
            <a:br>
              <a:rPr lang="de-DE" sz="1200" dirty="0" smtClean="0"/>
            </a:br>
            <a:r>
              <a:rPr lang="de-DE" sz="1200" dirty="0" smtClean="0"/>
              <a:t>Prof. Dr. techn. G. Scheffknecht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97" y="228259"/>
            <a:ext cx="921704" cy="9241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26" y="232591"/>
            <a:ext cx="1221037" cy="9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2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58400"/>
            <a:ext cx="4176000" cy="4176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17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895688" y="1058400"/>
            <a:ext cx="3780000" cy="2052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895688" y="3182400"/>
            <a:ext cx="3780000" cy="2052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58400"/>
            <a:ext cx="4176860" cy="4176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895688" y="1058400"/>
            <a:ext cx="3780000" cy="417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9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240000" y="1058400"/>
            <a:ext cx="3240000" cy="230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7"/>
          </p:nvPr>
        </p:nvSpPr>
        <p:spPr>
          <a:xfrm>
            <a:off x="3240000" y="3376800"/>
            <a:ext cx="3240000" cy="234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18"/>
          </p:nvPr>
        </p:nvSpPr>
        <p:spPr>
          <a:xfrm>
            <a:off x="6480000" y="1058400"/>
            <a:ext cx="2664000" cy="4658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9" name="Bildplatzhalter 7"/>
          <p:cNvSpPr>
            <a:spLocks noGrp="1"/>
          </p:cNvSpPr>
          <p:nvPr>
            <p:ph type="pic" sz="quarter" idx="19"/>
          </p:nvPr>
        </p:nvSpPr>
        <p:spPr>
          <a:xfrm>
            <a:off x="0" y="1058400"/>
            <a:ext cx="3240000" cy="230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0"/>
          </p:nvPr>
        </p:nvSpPr>
        <p:spPr>
          <a:xfrm>
            <a:off x="0" y="3376800"/>
            <a:ext cx="3240000" cy="234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2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rund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21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3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482226" y="10656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1818000" y="1065600"/>
            <a:ext cx="6858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8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482226" y="2573224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818000" y="2574000"/>
            <a:ext cx="6858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20" name="Bildplatzhalter 7"/>
          <p:cNvSpPr>
            <a:spLocks noGrp="1" noChangeAspect="1"/>
          </p:cNvSpPr>
          <p:nvPr>
            <p:ph type="pic" sz="quarter" idx="19"/>
          </p:nvPr>
        </p:nvSpPr>
        <p:spPr>
          <a:xfrm>
            <a:off x="482226" y="41472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25" name="Textplatzhalter 10"/>
          <p:cNvSpPr>
            <a:spLocks noGrp="1"/>
          </p:cNvSpPr>
          <p:nvPr>
            <p:ph type="body" sz="quarter" idx="20"/>
          </p:nvPr>
        </p:nvSpPr>
        <p:spPr>
          <a:xfrm>
            <a:off x="1818000" y="4147200"/>
            <a:ext cx="6858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Titel 5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eckig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25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76250" y="1065600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76250" y="2577600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3"/>
          </p:nvPr>
        </p:nvSpPr>
        <p:spPr>
          <a:xfrm>
            <a:off x="476250" y="4158000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2144110" y="1065600"/>
            <a:ext cx="6534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2144110" y="2577600"/>
            <a:ext cx="6534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platzhalter 10"/>
          <p:cNvSpPr>
            <a:spLocks noGrp="1"/>
          </p:cNvSpPr>
          <p:nvPr>
            <p:ph type="body" sz="quarter" idx="24"/>
          </p:nvPr>
        </p:nvSpPr>
        <p:spPr>
          <a:xfrm>
            <a:off x="2144110" y="4158000"/>
            <a:ext cx="6534000" cy="108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Titel 5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6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475245" y="2315783"/>
            <a:ext cx="2814039" cy="2918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800"/>
            <a:ext cx="234029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600000"/>
            <a:ext cx="2340290" cy="12564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27" name="Rechteck 26"/>
          <p:cNvSpPr/>
          <p:nvPr userDrawn="1"/>
        </p:nvSpPr>
        <p:spPr>
          <a:xfrm>
            <a:off x="3896476" y="2315783"/>
            <a:ext cx="2814039" cy="2918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34251" y="3214800"/>
            <a:ext cx="234029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9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34251" y="3600000"/>
            <a:ext cx="2340290" cy="12564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30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1169244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31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4583495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62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6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475246" y="2315783"/>
            <a:ext cx="2520000" cy="2918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600000"/>
            <a:ext cx="2160000" cy="12564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29" name="Rechteck 28"/>
          <p:cNvSpPr/>
          <p:nvPr userDrawn="1"/>
        </p:nvSpPr>
        <p:spPr>
          <a:xfrm>
            <a:off x="3318957" y="2315783"/>
            <a:ext cx="2520000" cy="2918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556731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556731" y="3600000"/>
            <a:ext cx="2160000" cy="12564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32" name="Rechteck 31"/>
          <p:cNvSpPr/>
          <p:nvPr userDrawn="1"/>
        </p:nvSpPr>
        <p:spPr>
          <a:xfrm>
            <a:off x="6155688" y="2315784"/>
            <a:ext cx="2520000" cy="29182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393462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393462" y="3600000"/>
            <a:ext cx="2160000" cy="12564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35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1022226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36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3858957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37" name="Bildplatzhalter 7"/>
          <p:cNvSpPr>
            <a:spLocks noGrp="1" noChangeAspect="1"/>
          </p:cNvSpPr>
          <p:nvPr>
            <p:ph type="pic" sz="quarter" idx="20"/>
          </p:nvPr>
        </p:nvSpPr>
        <p:spPr>
          <a:xfrm>
            <a:off x="6695688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6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7" name="Textfeld 36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36" name="Fußzeilenplatzhalter 4"/>
          <p:cNvSpPr>
            <a:spLocks noGrp="1"/>
          </p:cNvSpPr>
          <p:nvPr>
            <p:ph type="ftr" sz="quarter" idx="2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38" name="Textfeld 37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23" name="Rechteck 22"/>
          <p:cNvSpPr/>
          <p:nvPr userDrawn="1"/>
        </p:nvSpPr>
        <p:spPr>
          <a:xfrm>
            <a:off x="482226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40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840865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4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Institut und Professur</a:t>
            </a:r>
          </a:p>
        </p:txBody>
      </p:sp>
      <p:sp>
        <p:nvSpPr>
          <p:cNvPr id="43" name="Rechteck 42"/>
          <p:cNvSpPr/>
          <p:nvPr userDrawn="1"/>
        </p:nvSpPr>
        <p:spPr>
          <a:xfrm>
            <a:off x="2545454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2904093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5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779437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46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79437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Institut und Professur</a:t>
            </a:r>
          </a:p>
        </p:txBody>
      </p:sp>
      <p:sp>
        <p:nvSpPr>
          <p:cNvPr id="47" name="Rechteck 46"/>
          <p:cNvSpPr/>
          <p:nvPr userDrawn="1"/>
        </p:nvSpPr>
        <p:spPr>
          <a:xfrm>
            <a:off x="4608682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Bildplatzhalter 7"/>
          <p:cNvSpPr>
            <a:spLocks noGrp="1" noChangeAspect="1"/>
          </p:cNvSpPr>
          <p:nvPr>
            <p:ph type="pic" sz="quarter" idx="20"/>
          </p:nvPr>
        </p:nvSpPr>
        <p:spPr>
          <a:xfrm>
            <a:off x="4967321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844560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50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844560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Institut und Professur</a:t>
            </a:r>
          </a:p>
        </p:txBody>
      </p:sp>
      <p:sp>
        <p:nvSpPr>
          <p:cNvPr id="51" name="Rechteck 50"/>
          <p:cNvSpPr/>
          <p:nvPr userDrawn="1"/>
        </p:nvSpPr>
        <p:spPr>
          <a:xfrm>
            <a:off x="6671909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Bildplatzhalter 7"/>
          <p:cNvSpPr>
            <a:spLocks noGrp="1" noChangeAspect="1"/>
          </p:cNvSpPr>
          <p:nvPr>
            <p:ph type="pic" sz="quarter" idx="23"/>
          </p:nvPr>
        </p:nvSpPr>
        <p:spPr>
          <a:xfrm>
            <a:off x="7030548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53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909683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54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909683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Institut und Professur</a:t>
            </a:r>
          </a:p>
        </p:txBody>
      </p:sp>
      <p:sp>
        <p:nvSpPr>
          <p:cNvPr id="24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7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1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4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085"/>
          <a:stretch/>
        </p:blipFill>
        <p:spPr>
          <a:xfrm>
            <a:off x="0" y="1407600"/>
            <a:ext cx="9144000" cy="3672000"/>
          </a:xfrm>
          <a:prstGeom prst="rect">
            <a:avLst/>
          </a:prstGeom>
        </p:spPr>
      </p:pic>
      <p:sp>
        <p:nvSpPr>
          <p:cNvPr id="8" name="Titel 14"/>
          <p:cNvSpPr>
            <a:spLocks noGrp="1" noChangeAspect="1"/>
          </p:cNvSpPr>
          <p:nvPr>
            <p:ph type="ctrTitle"/>
          </p:nvPr>
        </p:nvSpPr>
        <p:spPr>
          <a:xfrm>
            <a:off x="3905371" y="0"/>
            <a:ext cx="5238629" cy="5079601"/>
          </a:xfrm>
          <a:custGeom>
            <a:avLst/>
            <a:gdLst>
              <a:gd name="connsiteX0" fmla="*/ 3208825 w 5540464"/>
              <a:gd name="connsiteY0" fmla="*/ 0 h 5372273"/>
              <a:gd name="connsiteX1" fmla="*/ 5477807 w 5540464"/>
              <a:gd name="connsiteY1" fmla="*/ 939843 h 5372273"/>
              <a:gd name="connsiteX2" fmla="*/ 5540464 w 5540464"/>
              <a:gd name="connsiteY2" fmla="*/ 1008784 h 5372273"/>
              <a:gd name="connsiteX3" fmla="*/ 5540464 w 5540464"/>
              <a:gd name="connsiteY3" fmla="*/ 5372273 h 5372273"/>
              <a:gd name="connsiteX4" fmla="*/ 843928 w 5540464"/>
              <a:gd name="connsiteY4" fmla="*/ 5372273 h 5372273"/>
              <a:gd name="connsiteX5" fmla="*/ 732740 w 5540464"/>
              <a:gd name="connsiteY5" fmla="*/ 5249936 h 5372273"/>
              <a:gd name="connsiteX6" fmla="*/ 0 w 5540464"/>
              <a:gd name="connsiteY6" fmla="*/ 3208825 h 5372273"/>
              <a:gd name="connsiteX7" fmla="*/ 3208825 w 5540464"/>
              <a:gd name="connsiteY7" fmla="*/ 0 h 537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0464" h="5372273">
                <a:moveTo>
                  <a:pt x="3208825" y="0"/>
                </a:moveTo>
                <a:cubicBezTo>
                  <a:pt x="4094918" y="0"/>
                  <a:pt x="4897124" y="359160"/>
                  <a:pt x="5477807" y="939843"/>
                </a:cubicBezTo>
                <a:lnTo>
                  <a:pt x="5540464" y="1008784"/>
                </a:lnTo>
                <a:lnTo>
                  <a:pt x="5540464" y="5372273"/>
                </a:lnTo>
                <a:lnTo>
                  <a:pt x="843928" y="5372273"/>
                </a:lnTo>
                <a:lnTo>
                  <a:pt x="732740" y="5249936"/>
                </a:lnTo>
                <a:cubicBezTo>
                  <a:pt x="274982" y="4695262"/>
                  <a:pt x="0" y="3984156"/>
                  <a:pt x="0" y="3208825"/>
                </a:cubicBezTo>
                <a:cubicBezTo>
                  <a:pt x="0" y="1436640"/>
                  <a:pt x="1436640" y="0"/>
                  <a:pt x="320882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008000" tIns="0" rIns="0" bIns="1044000" anchor="ctr" anchorCtr="0">
            <a:noAutofit/>
          </a:bodyPr>
          <a:lstStyle>
            <a:lvl1pPr marL="0" indent="0" algn="l">
              <a:lnSpc>
                <a:spcPct val="90000"/>
              </a:lnSpc>
              <a:defRPr sz="800" b="1" baseline="0"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14041" y="4185236"/>
            <a:ext cx="4090003" cy="4284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514363" y="1112473"/>
            <a:ext cx="4102223" cy="2974440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176213" indent="0">
              <a:buFontTx/>
              <a:buNone/>
              <a:defRPr sz="2800" b="1">
                <a:solidFill>
                  <a:schemeClr val="bg1"/>
                </a:solidFill>
              </a:defRPr>
            </a:lvl2pPr>
            <a:lvl3pPr marL="360362" indent="0">
              <a:buFontTx/>
              <a:buNone/>
              <a:defRPr sz="2800" b="1">
                <a:solidFill>
                  <a:schemeClr val="bg1"/>
                </a:solidFill>
              </a:defRPr>
            </a:lvl3pPr>
            <a:lvl4pPr marL="536575" indent="0">
              <a:buFontTx/>
              <a:buNone/>
              <a:defRPr sz="2800" b="1">
                <a:solidFill>
                  <a:schemeClr val="bg1"/>
                </a:solidFill>
              </a:defRPr>
            </a:lvl4pPr>
            <a:lvl5pPr marL="720725" indent="0">
              <a:buFontTx/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15" name="Bild 17" descr="100413_Logo_IFK_rgb_black_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912" y="5156395"/>
            <a:ext cx="640080" cy="44037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54000" y="648000"/>
            <a:ext cx="3560400" cy="48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de-DE" sz="1200" dirty="0" smtClean="0"/>
              <a:t>Institute</a:t>
            </a:r>
            <a:r>
              <a:rPr lang="de-DE" sz="1200" baseline="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Combustion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Power Plant Technology </a:t>
            </a:r>
            <a:br>
              <a:rPr lang="de-DE" sz="1200" dirty="0" smtClean="0"/>
            </a:br>
            <a:r>
              <a:rPr lang="de-DE" sz="1200" dirty="0" smtClean="0"/>
              <a:t>Prof. Dr. techn. G. Scheffknecht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2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396000" y="21240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err="1" smtClean="0"/>
              <a:t>e-mail</a:t>
            </a:r>
            <a:r>
              <a:rPr lang="de-DE" dirty="0" smtClean="0"/>
              <a:t>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err="1" smtClean="0"/>
              <a:t>phone</a:t>
            </a:r>
            <a:r>
              <a:rPr lang="de-DE" dirty="0" smtClean="0"/>
              <a:t> 	+49 711 685-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>
                <a:tab pos="541338" algn="l"/>
              </a:tabLst>
              <a:defRPr/>
            </a:pPr>
            <a:r>
              <a:rPr lang="de-DE" dirty="0" smtClean="0"/>
              <a:t>fax 	+49 711 685-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621600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#####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21600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#####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174400" y="3693600"/>
            <a:ext cx="3600000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smtClean="0"/>
              <a:t>University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dirty="0" smtClean="0"/>
              <a:t> Stuttgart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10400" y="1508400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sz="2000" b="1" smtClean="0"/>
              <a:t>Thank</a:t>
            </a:r>
            <a:r>
              <a:rPr lang="de-DE" sz="2000" b="1" baseline="0" smtClean="0"/>
              <a:t> you!</a:t>
            </a:r>
            <a:endParaRPr lang="de-DE" sz="2000" b="1" dirty="0" smtClean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" b="-1"/>
          <a:stretch/>
        </p:blipFill>
        <p:spPr>
          <a:xfrm>
            <a:off x="914400" y="656409"/>
            <a:ext cx="1628471" cy="168351"/>
          </a:xfrm>
          <a:prstGeom prst="rect">
            <a:avLst/>
          </a:prstGeom>
        </p:spPr>
      </p:pic>
      <p:sp>
        <p:nvSpPr>
          <p:cNvPr id="18" name="Textplatzhalter 10"/>
          <p:cNvSpPr txBox="1">
            <a:spLocks/>
          </p:cNvSpPr>
          <p:nvPr userDrawn="1"/>
        </p:nvSpPr>
        <p:spPr>
          <a:xfrm>
            <a:off x="2174400" y="4168800"/>
            <a:ext cx="3600000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00CC99"/>
              </a:buClr>
            </a:pPr>
            <a:r>
              <a:rPr lang="de-DE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Pfaffenwaldring 23 </a:t>
            </a:r>
            <a:r>
              <a:rPr lang="de-DE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  <a:sym typeface="Symbol"/>
              </a:rPr>
              <a:t> 70569 Stuttgart</a:t>
            </a:r>
            <a:r>
              <a:rPr lang="de-DE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+mn-lt"/>
              </a:rPr>
              <a:t> </a:t>
            </a:r>
            <a:r>
              <a:rPr lang="de-DE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+mn-lt"/>
                <a:sym typeface="Symbol"/>
              </a:rPr>
              <a:t> Germany</a:t>
            </a:r>
            <a:endParaRPr lang="de-DE" dirty="0">
              <a:solidFill>
                <a:srgbClr val="323232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19" name="Textplatzhalter 10"/>
          <p:cNvSpPr txBox="1">
            <a:spLocks/>
          </p:cNvSpPr>
          <p:nvPr userDrawn="1"/>
        </p:nvSpPr>
        <p:spPr>
          <a:xfrm>
            <a:off x="2174399" y="3932546"/>
            <a:ext cx="3600000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00CC99"/>
              </a:buClr>
            </a:pPr>
            <a:r>
              <a:rPr lang="de-DE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Institute</a:t>
            </a:r>
            <a:r>
              <a:rPr lang="de-DE" baseline="0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of</a:t>
            </a:r>
            <a:r>
              <a:rPr lang="de-DE" baseline="0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Combustion</a:t>
            </a:r>
            <a:r>
              <a:rPr lang="de-DE" baseline="0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and</a:t>
            </a:r>
            <a:r>
              <a:rPr lang="de-DE" baseline="0" dirty="0" smtClean="0">
                <a:solidFill>
                  <a:srgbClr val="323232">
                    <a:lumMod val="75000"/>
                    <a:lumOff val="25000"/>
                  </a:srgbClr>
                </a:solidFill>
                <a:latin typeface="Arial"/>
              </a:rPr>
              <a:t> Power Plant Technology</a:t>
            </a:r>
            <a:endParaRPr lang="de-DE" dirty="0">
              <a:solidFill>
                <a:srgbClr val="323232">
                  <a:lumMod val="75000"/>
                  <a:lumOff val="25000"/>
                </a:srgbClr>
              </a:solidFill>
              <a:latin typeface="Arial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87" y="4553713"/>
            <a:ext cx="859424" cy="86174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99" y="4553713"/>
            <a:ext cx="1138530" cy="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k object 1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410400" y="2124000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10400" y="1506972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en-US" sz="2000" b="1" noProof="0" dirty="0" smtClean="0">
                <a:solidFill>
                  <a:schemeClr val="bg1"/>
                </a:solidFill>
              </a:rPr>
              <a:t>Thank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you</a:t>
            </a:r>
            <a:r>
              <a:rPr lang="de-DE" sz="2000" b="1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" b="-1"/>
          <a:stretch/>
        </p:blipFill>
        <p:spPr>
          <a:xfrm>
            <a:off x="914400" y="656409"/>
            <a:ext cx="1628471" cy="168351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err="1" smtClean="0">
                <a:solidFill>
                  <a:schemeClr val="bg1"/>
                </a:solidFill>
              </a:rPr>
              <a:t>e-mail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err="1" smtClean="0">
                <a:solidFill>
                  <a:schemeClr val="bg1"/>
                </a:solidFill>
              </a:rPr>
              <a:t>phone</a:t>
            </a:r>
            <a:r>
              <a:rPr lang="de-DE" dirty="0" smtClean="0">
                <a:solidFill>
                  <a:schemeClr val="bg1"/>
                </a:solidFill>
              </a:rPr>
              <a:t> 	+49 711 685-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>
                <a:tab pos="541338" algn="l"/>
              </a:tabLst>
              <a:defRPr/>
            </a:pPr>
            <a:r>
              <a:rPr lang="de-DE" dirty="0" smtClean="0">
                <a:solidFill>
                  <a:schemeClr val="bg1"/>
                </a:solidFill>
              </a:rPr>
              <a:t>fax 	+49 711 685-</a:t>
            </a:r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621909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#####</a:t>
            </a: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21909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#####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2174400" y="3693600"/>
            <a:ext cx="3600000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dirty="0" smtClean="0">
                <a:solidFill>
                  <a:schemeClr val="bg1"/>
                </a:solidFill>
              </a:rPr>
              <a:t>University</a:t>
            </a:r>
            <a:r>
              <a:rPr lang="de-DE" baseline="0" dirty="0" smtClean="0">
                <a:solidFill>
                  <a:schemeClr val="bg1"/>
                </a:solidFill>
              </a:rPr>
              <a:t> </a:t>
            </a:r>
            <a:r>
              <a:rPr lang="de-DE" baseline="0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Stuttgart</a:t>
            </a:r>
          </a:p>
        </p:txBody>
      </p:sp>
      <p:sp>
        <p:nvSpPr>
          <p:cNvPr id="24" name="Textplatzhalter 10"/>
          <p:cNvSpPr txBox="1">
            <a:spLocks/>
          </p:cNvSpPr>
          <p:nvPr userDrawn="1"/>
        </p:nvSpPr>
        <p:spPr>
          <a:xfrm>
            <a:off x="2174400" y="4168800"/>
            <a:ext cx="3600000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00CC99"/>
              </a:buClr>
            </a:pPr>
            <a:r>
              <a:rPr lang="de-DE" dirty="0" smtClean="0">
                <a:solidFill>
                  <a:schemeClr val="bg1"/>
                </a:solidFill>
                <a:latin typeface="Arial"/>
              </a:rPr>
              <a:t>Pfaffenwaldring 23 </a:t>
            </a:r>
            <a:r>
              <a:rPr lang="de-DE" dirty="0" smtClean="0">
                <a:solidFill>
                  <a:schemeClr val="bg1"/>
                </a:solidFill>
                <a:latin typeface="Arial"/>
                <a:sym typeface="Symbol"/>
              </a:rPr>
              <a:t> 70569 Stuttgart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+mn-lt"/>
                <a:sym typeface="Symbol"/>
              </a:rPr>
              <a:t> Germany</a:t>
            </a:r>
            <a:endParaRPr lang="de-DE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5" name="Textplatzhalter 10"/>
          <p:cNvSpPr txBox="1">
            <a:spLocks/>
          </p:cNvSpPr>
          <p:nvPr userDrawn="1"/>
        </p:nvSpPr>
        <p:spPr>
          <a:xfrm>
            <a:off x="2174399" y="3932546"/>
            <a:ext cx="3600000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00CC99"/>
              </a:buClr>
            </a:pPr>
            <a:r>
              <a:rPr lang="de-DE" dirty="0" smtClean="0">
                <a:solidFill>
                  <a:schemeClr val="bg1"/>
                </a:solidFill>
                <a:latin typeface="Arial"/>
              </a:rPr>
              <a:t>Institute</a:t>
            </a:r>
            <a:r>
              <a:rPr lang="de-DE" baseline="0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chemeClr val="bg1"/>
                </a:solidFill>
                <a:latin typeface="Arial"/>
              </a:rPr>
              <a:t>of</a:t>
            </a:r>
            <a:r>
              <a:rPr lang="de-DE" baseline="0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chemeClr val="bg1"/>
                </a:solidFill>
                <a:latin typeface="Arial"/>
              </a:rPr>
              <a:t>Combustion</a:t>
            </a:r>
            <a:r>
              <a:rPr lang="de-DE" baseline="0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de-DE" baseline="0" dirty="0" err="1" smtClean="0">
                <a:solidFill>
                  <a:schemeClr val="bg1"/>
                </a:solidFill>
                <a:latin typeface="Arial"/>
              </a:rPr>
              <a:t>and</a:t>
            </a:r>
            <a:r>
              <a:rPr lang="de-DE" baseline="0" dirty="0" smtClean="0">
                <a:solidFill>
                  <a:schemeClr val="bg1"/>
                </a:solidFill>
                <a:latin typeface="Arial"/>
              </a:rPr>
              <a:t> Power Plant Technology</a:t>
            </a:r>
            <a:endParaRPr lang="de-DE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0" y="4676400"/>
            <a:ext cx="6348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0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66724" y="396000"/>
            <a:ext cx="8208000" cy="576000"/>
          </a:xfrm>
        </p:spPr>
        <p:txBody>
          <a:bodyPr anchor="t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3111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313" y="1058400"/>
            <a:ext cx="8207375" cy="41760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5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8313" y="1058400"/>
            <a:ext cx="8207375" cy="41760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Titel 8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2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1279949" y="0"/>
            <a:ext cx="6544309" cy="3926204"/>
          </a:xfrm>
          <a:custGeom>
            <a:avLst/>
            <a:gdLst/>
            <a:ahLst/>
            <a:cxnLst/>
            <a:rect l="l" t="t" r="r" b="b"/>
            <a:pathLst>
              <a:path w="6544309" h="3926204">
                <a:moveTo>
                  <a:pt x="68016" y="0"/>
                </a:moveTo>
                <a:lnTo>
                  <a:pt x="42823" y="123182"/>
                </a:lnTo>
                <a:lnTo>
                  <a:pt x="10846" y="385553"/>
                </a:lnTo>
                <a:lnTo>
                  <a:pt x="0" y="653897"/>
                </a:lnTo>
                <a:lnTo>
                  <a:pt x="10846" y="922242"/>
                </a:lnTo>
                <a:lnTo>
                  <a:pt x="42823" y="1184612"/>
                </a:lnTo>
                <a:lnTo>
                  <a:pt x="95089" y="1440166"/>
                </a:lnTo>
                <a:lnTo>
                  <a:pt x="166802" y="1688062"/>
                </a:lnTo>
                <a:lnTo>
                  <a:pt x="257120" y="1927457"/>
                </a:lnTo>
                <a:lnTo>
                  <a:pt x="365200" y="2157510"/>
                </a:lnTo>
                <a:lnTo>
                  <a:pt x="490201" y="2377378"/>
                </a:lnTo>
                <a:lnTo>
                  <a:pt x="631281" y="2586220"/>
                </a:lnTo>
                <a:lnTo>
                  <a:pt x="787597" y="2783193"/>
                </a:lnTo>
                <a:lnTo>
                  <a:pt x="958308" y="2967456"/>
                </a:lnTo>
                <a:lnTo>
                  <a:pt x="1142571" y="3138167"/>
                </a:lnTo>
                <a:lnTo>
                  <a:pt x="1339545" y="3294482"/>
                </a:lnTo>
                <a:lnTo>
                  <a:pt x="1548387" y="3435561"/>
                </a:lnTo>
                <a:lnTo>
                  <a:pt x="1768256" y="3560562"/>
                </a:lnTo>
                <a:lnTo>
                  <a:pt x="1998308" y="3668642"/>
                </a:lnTo>
                <a:lnTo>
                  <a:pt x="2237703" y="3758959"/>
                </a:lnTo>
                <a:lnTo>
                  <a:pt x="2485598" y="3830671"/>
                </a:lnTo>
                <a:lnTo>
                  <a:pt x="2741151" y="3882937"/>
                </a:lnTo>
                <a:lnTo>
                  <a:pt x="3003520" y="3914914"/>
                </a:lnTo>
                <a:lnTo>
                  <a:pt x="3271862" y="3925760"/>
                </a:lnTo>
                <a:lnTo>
                  <a:pt x="3540207" y="3914914"/>
                </a:lnTo>
                <a:lnTo>
                  <a:pt x="3802577" y="3882937"/>
                </a:lnTo>
                <a:lnTo>
                  <a:pt x="4058131" y="3830671"/>
                </a:lnTo>
                <a:lnTo>
                  <a:pt x="4306027" y="3758959"/>
                </a:lnTo>
                <a:lnTo>
                  <a:pt x="4545422" y="3668642"/>
                </a:lnTo>
                <a:lnTo>
                  <a:pt x="4775475" y="3560562"/>
                </a:lnTo>
                <a:lnTo>
                  <a:pt x="4995343" y="3435561"/>
                </a:lnTo>
                <a:lnTo>
                  <a:pt x="5204185" y="3294482"/>
                </a:lnTo>
                <a:lnTo>
                  <a:pt x="5401159" y="3138167"/>
                </a:lnTo>
                <a:lnTo>
                  <a:pt x="5585421" y="2967456"/>
                </a:lnTo>
                <a:lnTo>
                  <a:pt x="5756132" y="2783193"/>
                </a:lnTo>
                <a:lnTo>
                  <a:pt x="5912448" y="2586220"/>
                </a:lnTo>
                <a:lnTo>
                  <a:pt x="6053527" y="2377378"/>
                </a:lnTo>
                <a:lnTo>
                  <a:pt x="6178527" y="2157510"/>
                </a:lnTo>
                <a:lnTo>
                  <a:pt x="6286607" y="1927457"/>
                </a:lnTo>
                <a:lnTo>
                  <a:pt x="6376924" y="1688062"/>
                </a:lnTo>
                <a:lnTo>
                  <a:pt x="6448637" y="1440166"/>
                </a:lnTo>
                <a:lnTo>
                  <a:pt x="6500902" y="1184612"/>
                </a:lnTo>
                <a:lnTo>
                  <a:pt x="6532879" y="922242"/>
                </a:lnTo>
                <a:lnTo>
                  <a:pt x="6543725" y="653897"/>
                </a:lnTo>
                <a:lnTo>
                  <a:pt x="6532879" y="385553"/>
                </a:lnTo>
                <a:lnTo>
                  <a:pt x="6500902" y="123182"/>
                </a:lnTo>
                <a:lnTo>
                  <a:pt x="6475709" y="0"/>
                </a:lnTo>
                <a:lnTo>
                  <a:pt x="68016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00" y="900000"/>
            <a:ext cx="4118110" cy="13608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22800" y="629826"/>
            <a:ext cx="4118110" cy="221599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Kapitel</a:t>
            </a:r>
          </a:p>
        </p:txBody>
      </p:sp>
    </p:spTree>
    <p:extLst>
      <p:ext uri="{BB962C8B-B14F-4D97-AF65-F5344CB8AC3E}">
        <p14:creationId xmlns:p14="http://schemas.microsoft.com/office/powerpoint/2010/main" val="271076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Unterkap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799" y="2250000"/>
            <a:ext cx="5526581" cy="900000"/>
          </a:xfrm>
        </p:spPr>
        <p:txBody>
          <a:bodyPr anchor="t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22800" y="1944000"/>
            <a:ext cx="3026729" cy="221599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Unterkapitel</a:t>
            </a:r>
          </a:p>
        </p:txBody>
      </p:sp>
    </p:spTree>
    <p:extLst>
      <p:ext uri="{BB962C8B-B14F-4D97-AF65-F5344CB8AC3E}">
        <p14:creationId xmlns:p14="http://schemas.microsoft.com/office/powerpoint/2010/main" val="317826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410148" y="-91410"/>
            <a:ext cx="7198359" cy="4796155"/>
          </a:xfrm>
          <a:custGeom>
            <a:avLst/>
            <a:gdLst/>
            <a:ahLst/>
            <a:cxnLst/>
            <a:rect l="l" t="t" r="r" b="b"/>
            <a:pathLst>
              <a:path w="7198359" h="4796155">
                <a:moveTo>
                  <a:pt x="6992384" y="0"/>
                </a:moveTo>
                <a:lnTo>
                  <a:pt x="205721" y="0"/>
                </a:lnTo>
                <a:lnTo>
                  <a:pt x="183482" y="58947"/>
                </a:lnTo>
                <a:lnTo>
                  <a:pt x="104598" y="331632"/>
                </a:lnTo>
                <a:lnTo>
                  <a:pt x="47105" y="612741"/>
                </a:lnTo>
                <a:lnTo>
                  <a:pt x="11930" y="901348"/>
                </a:lnTo>
                <a:lnTo>
                  <a:pt x="0" y="1196526"/>
                </a:lnTo>
                <a:lnTo>
                  <a:pt x="11930" y="1491704"/>
                </a:lnTo>
                <a:lnTo>
                  <a:pt x="47105" y="1780311"/>
                </a:lnTo>
                <a:lnTo>
                  <a:pt x="104598" y="2061420"/>
                </a:lnTo>
                <a:lnTo>
                  <a:pt x="183482" y="2334105"/>
                </a:lnTo>
                <a:lnTo>
                  <a:pt x="282831" y="2597440"/>
                </a:lnTo>
                <a:lnTo>
                  <a:pt x="401719" y="2850498"/>
                </a:lnTo>
                <a:lnTo>
                  <a:pt x="539220" y="3092354"/>
                </a:lnTo>
                <a:lnTo>
                  <a:pt x="694408" y="3322080"/>
                </a:lnTo>
                <a:lnTo>
                  <a:pt x="866356" y="3538751"/>
                </a:lnTo>
                <a:lnTo>
                  <a:pt x="1054138" y="3741441"/>
                </a:lnTo>
                <a:lnTo>
                  <a:pt x="1256827" y="3929223"/>
                </a:lnTo>
                <a:lnTo>
                  <a:pt x="1473498" y="4101171"/>
                </a:lnTo>
                <a:lnTo>
                  <a:pt x="1703225" y="4256358"/>
                </a:lnTo>
                <a:lnTo>
                  <a:pt x="1945080" y="4393859"/>
                </a:lnTo>
                <a:lnTo>
                  <a:pt x="2198139" y="4512748"/>
                </a:lnTo>
                <a:lnTo>
                  <a:pt x="2461473" y="4612097"/>
                </a:lnTo>
                <a:lnTo>
                  <a:pt x="2734158" y="4690981"/>
                </a:lnTo>
                <a:lnTo>
                  <a:pt x="3015267" y="4748474"/>
                </a:lnTo>
                <a:lnTo>
                  <a:pt x="3303874" y="4783648"/>
                </a:lnTo>
                <a:lnTo>
                  <a:pt x="3599053" y="4795579"/>
                </a:lnTo>
                <a:lnTo>
                  <a:pt x="3894231" y="4783648"/>
                </a:lnTo>
                <a:lnTo>
                  <a:pt x="4182838" y="4748474"/>
                </a:lnTo>
                <a:lnTo>
                  <a:pt x="4463947" y="4690981"/>
                </a:lnTo>
                <a:lnTo>
                  <a:pt x="4736632" y="4612097"/>
                </a:lnTo>
                <a:lnTo>
                  <a:pt x="4999966" y="4512748"/>
                </a:lnTo>
                <a:lnTo>
                  <a:pt x="5253025" y="4393859"/>
                </a:lnTo>
                <a:lnTo>
                  <a:pt x="5494880" y="4256358"/>
                </a:lnTo>
                <a:lnTo>
                  <a:pt x="5724607" y="4101171"/>
                </a:lnTo>
                <a:lnTo>
                  <a:pt x="5941278" y="3929223"/>
                </a:lnTo>
                <a:lnTo>
                  <a:pt x="6143967" y="3741441"/>
                </a:lnTo>
                <a:lnTo>
                  <a:pt x="6331749" y="3538751"/>
                </a:lnTo>
                <a:lnTo>
                  <a:pt x="6503697" y="3322080"/>
                </a:lnTo>
                <a:lnTo>
                  <a:pt x="6658885" y="3092354"/>
                </a:lnTo>
                <a:lnTo>
                  <a:pt x="6796386" y="2850498"/>
                </a:lnTo>
                <a:lnTo>
                  <a:pt x="6915274" y="2597440"/>
                </a:lnTo>
                <a:lnTo>
                  <a:pt x="7014623" y="2334105"/>
                </a:lnTo>
                <a:lnTo>
                  <a:pt x="7093507" y="2061420"/>
                </a:lnTo>
                <a:lnTo>
                  <a:pt x="7151000" y="1780311"/>
                </a:lnTo>
                <a:lnTo>
                  <a:pt x="7186175" y="1491704"/>
                </a:lnTo>
                <a:lnTo>
                  <a:pt x="7198106" y="1196526"/>
                </a:lnTo>
                <a:lnTo>
                  <a:pt x="7186175" y="901348"/>
                </a:lnTo>
                <a:lnTo>
                  <a:pt x="7151000" y="612741"/>
                </a:lnTo>
                <a:lnTo>
                  <a:pt x="7093507" y="331632"/>
                </a:lnTo>
                <a:lnTo>
                  <a:pt x="7014623" y="58947"/>
                </a:lnTo>
                <a:lnTo>
                  <a:pt x="6992384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6" name="object 3"/>
          <p:cNvSpPr/>
          <p:nvPr userDrawn="1"/>
        </p:nvSpPr>
        <p:spPr>
          <a:xfrm>
            <a:off x="5559362" y="3040401"/>
            <a:ext cx="2049145" cy="2049145"/>
          </a:xfrm>
          <a:custGeom>
            <a:avLst/>
            <a:gdLst/>
            <a:ahLst/>
            <a:cxnLst/>
            <a:rect l="l" t="t" r="r" b="b"/>
            <a:pathLst>
              <a:path w="2049145" h="2049145">
                <a:moveTo>
                  <a:pt x="1024432" y="0"/>
                </a:moveTo>
                <a:lnTo>
                  <a:pt x="940414" y="3395"/>
                </a:lnTo>
                <a:lnTo>
                  <a:pt x="858266" y="13407"/>
                </a:lnTo>
                <a:lnTo>
                  <a:pt x="778251" y="29772"/>
                </a:lnTo>
                <a:lnTo>
                  <a:pt x="700635" y="52225"/>
                </a:lnTo>
                <a:lnTo>
                  <a:pt x="625679" y="80504"/>
                </a:lnTo>
                <a:lnTo>
                  <a:pt x="553649" y="114344"/>
                </a:lnTo>
                <a:lnTo>
                  <a:pt x="484808" y="153482"/>
                </a:lnTo>
                <a:lnTo>
                  <a:pt x="419418" y="197654"/>
                </a:lnTo>
                <a:lnTo>
                  <a:pt x="357745" y="246597"/>
                </a:lnTo>
                <a:lnTo>
                  <a:pt x="300051" y="300047"/>
                </a:lnTo>
                <a:lnTo>
                  <a:pt x="246601" y="357740"/>
                </a:lnTo>
                <a:lnTo>
                  <a:pt x="197657" y="419413"/>
                </a:lnTo>
                <a:lnTo>
                  <a:pt x="153485" y="484802"/>
                </a:lnTo>
                <a:lnTo>
                  <a:pt x="114346" y="553644"/>
                </a:lnTo>
                <a:lnTo>
                  <a:pt x="80505" y="625674"/>
                </a:lnTo>
                <a:lnTo>
                  <a:pt x="52226" y="700630"/>
                </a:lnTo>
                <a:lnTo>
                  <a:pt x="29773" y="778247"/>
                </a:lnTo>
                <a:lnTo>
                  <a:pt x="13408" y="858262"/>
                </a:lnTo>
                <a:lnTo>
                  <a:pt x="3396" y="940412"/>
                </a:lnTo>
                <a:lnTo>
                  <a:pt x="0" y="1024432"/>
                </a:lnTo>
                <a:lnTo>
                  <a:pt x="3396" y="1108453"/>
                </a:lnTo>
                <a:lnTo>
                  <a:pt x="13408" y="1190602"/>
                </a:lnTo>
                <a:lnTo>
                  <a:pt x="29773" y="1270617"/>
                </a:lnTo>
                <a:lnTo>
                  <a:pt x="52226" y="1348235"/>
                </a:lnTo>
                <a:lnTo>
                  <a:pt x="80505" y="1423190"/>
                </a:lnTo>
                <a:lnTo>
                  <a:pt x="114346" y="1495221"/>
                </a:lnTo>
                <a:lnTo>
                  <a:pt x="153485" y="1564063"/>
                </a:lnTo>
                <a:lnTo>
                  <a:pt x="197657" y="1629452"/>
                </a:lnTo>
                <a:lnTo>
                  <a:pt x="246601" y="1691125"/>
                </a:lnTo>
                <a:lnTo>
                  <a:pt x="300051" y="1748818"/>
                </a:lnTo>
                <a:lnTo>
                  <a:pt x="357745" y="1802268"/>
                </a:lnTo>
                <a:lnTo>
                  <a:pt x="419418" y="1851211"/>
                </a:lnTo>
                <a:lnTo>
                  <a:pt x="484808" y="1895383"/>
                </a:lnTo>
                <a:lnTo>
                  <a:pt x="553649" y="1934521"/>
                </a:lnTo>
                <a:lnTo>
                  <a:pt x="625679" y="1968361"/>
                </a:lnTo>
                <a:lnTo>
                  <a:pt x="700635" y="1996639"/>
                </a:lnTo>
                <a:lnTo>
                  <a:pt x="778251" y="2019093"/>
                </a:lnTo>
                <a:lnTo>
                  <a:pt x="858266" y="2035457"/>
                </a:lnTo>
                <a:lnTo>
                  <a:pt x="940414" y="2045469"/>
                </a:lnTo>
                <a:lnTo>
                  <a:pt x="1024432" y="2048865"/>
                </a:lnTo>
                <a:lnTo>
                  <a:pt x="1108453" y="2045469"/>
                </a:lnTo>
                <a:lnTo>
                  <a:pt x="1190602" y="2035457"/>
                </a:lnTo>
                <a:lnTo>
                  <a:pt x="1270617" y="2019093"/>
                </a:lnTo>
                <a:lnTo>
                  <a:pt x="1348235" y="1996639"/>
                </a:lnTo>
                <a:lnTo>
                  <a:pt x="1423190" y="1968361"/>
                </a:lnTo>
                <a:lnTo>
                  <a:pt x="1495221" y="1934521"/>
                </a:lnTo>
                <a:lnTo>
                  <a:pt x="1564063" y="1895383"/>
                </a:lnTo>
                <a:lnTo>
                  <a:pt x="1629452" y="1851211"/>
                </a:lnTo>
                <a:lnTo>
                  <a:pt x="1691125" y="1802268"/>
                </a:lnTo>
                <a:lnTo>
                  <a:pt x="1748818" y="1748818"/>
                </a:lnTo>
                <a:lnTo>
                  <a:pt x="1802268" y="1691125"/>
                </a:lnTo>
                <a:lnTo>
                  <a:pt x="1851211" y="1629452"/>
                </a:lnTo>
                <a:lnTo>
                  <a:pt x="1895383" y="1564063"/>
                </a:lnTo>
                <a:lnTo>
                  <a:pt x="1934521" y="1495221"/>
                </a:lnTo>
                <a:lnTo>
                  <a:pt x="1968361" y="1423190"/>
                </a:lnTo>
                <a:lnTo>
                  <a:pt x="1996639" y="1348235"/>
                </a:lnTo>
                <a:lnTo>
                  <a:pt x="2019093" y="1270617"/>
                </a:lnTo>
                <a:lnTo>
                  <a:pt x="2035457" y="1190602"/>
                </a:lnTo>
                <a:lnTo>
                  <a:pt x="2045469" y="1108453"/>
                </a:lnTo>
                <a:lnTo>
                  <a:pt x="2048865" y="1024432"/>
                </a:lnTo>
                <a:lnTo>
                  <a:pt x="2045469" y="940412"/>
                </a:lnTo>
                <a:lnTo>
                  <a:pt x="2035457" y="858262"/>
                </a:lnTo>
                <a:lnTo>
                  <a:pt x="2019093" y="778247"/>
                </a:lnTo>
                <a:lnTo>
                  <a:pt x="1996639" y="700630"/>
                </a:lnTo>
                <a:lnTo>
                  <a:pt x="1968361" y="625674"/>
                </a:lnTo>
                <a:lnTo>
                  <a:pt x="1934521" y="553644"/>
                </a:lnTo>
                <a:lnTo>
                  <a:pt x="1895383" y="484802"/>
                </a:lnTo>
                <a:lnTo>
                  <a:pt x="1851211" y="419413"/>
                </a:lnTo>
                <a:lnTo>
                  <a:pt x="1802268" y="357740"/>
                </a:lnTo>
                <a:lnTo>
                  <a:pt x="1748818" y="300047"/>
                </a:lnTo>
                <a:lnTo>
                  <a:pt x="1691125" y="246597"/>
                </a:lnTo>
                <a:lnTo>
                  <a:pt x="1629452" y="197654"/>
                </a:lnTo>
                <a:lnTo>
                  <a:pt x="1564063" y="153482"/>
                </a:lnTo>
                <a:lnTo>
                  <a:pt x="1495221" y="114344"/>
                </a:lnTo>
                <a:lnTo>
                  <a:pt x="1423190" y="80504"/>
                </a:lnTo>
                <a:lnTo>
                  <a:pt x="1348235" y="52225"/>
                </a:lnTo>
                <a:lnTo>
                  <a:pt x="1270617" y="29772"/>
                </a:lnTo>
                <a:lnTo>
                  <a:pt x="1190602" y="13407"/>
                </a:lnTo>
                <a:lnTo>
                  <a:pt x="1108453" y="3395"/>
                </a:lnTo>
                <a:lnTo>
                  <a:pt x="102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7" name="object 8"/>
          <p:cNvSpPr txBox="1"/>
          <p:nvPr userDrawn="1"/>
        </p:nvSpPr>
        <p:spPr>
          <a:xfrm>
            <a:off x="5907214" y="1625721"/>
            <a:ext cx="1295400" cy="3064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95"/>
              </a:lnSpc>
            </a:pPr>
            <a:r>
              <a:rPr lang="de-DE" sz="20000" b="1" dirty="0" smtClean="0">
                <a:solidFill>
                  <a:srgbClr val="BFBFBF"/>
                </a:solidFill>
                <a:latin typeface="Arial"/>
                <a:cs typeface="Arial"/>
              </a:rPr>
              <a:t>„</a:t>
            </a:r>
            <a:endParaRPr lang="de-DE" sz="20000" dirty="0">
              <a:latin typeface="Arial"/>
              <a:cs typeface="Arial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695600" y="936000"/>
            <a:ext cx="4834626" cy="18522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baseline="0">
                <a:solidFill>
                  <a:schemeClr val="bg1"/>
                </a:solidFill>
              </a:defRPr>
            </a:lvl1pPr>
            <a:lvl2pPr>
              <a:defRPr sz="3400" b="1">
                <a:solidFill>
                  <a:schemeClr val="bg1"/>
                </a:solidFill>
              </a:defRPr>
            </a:lvl2pPr>
            <a:lvl3pPr>
              <a:defRPr sz="3400" b="1">
                <a:solidFill>
                  <a:schemeClr val="bg1"/>
                </a:solidFill>
              </a:defRPr>
            </a:lvl3pPr>
            <a:lvl4pPr>
              <a:defRPr sz="3400" b="1">
                <a:solidFill>
                  <a:schemeClr val="bg1"/>
                </a:solidFill>
              </a:defRPr>
            </a:lvl4pPr>
            <a:lvl5pPr>
              <a:defRPr sz="3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Zitat durch Klicken hinzufügen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695600" y="3024000"/>
            <a:ext cx="3805721" cy="46399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Name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254937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9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58400"/>
            <a:ext cx="3960000" cy="4176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715688" y="1058400"/>
            <a:ext cx="3960000" cy="4176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7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24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</p:spPr>
        <p:txBody>
          <a:bodyPr anchor="t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136000" y="5418000"/>
            <a:ext cx="54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fld id="{BF25F865-9E34-4CF3-A20B-30935B1D4650}" type="slidenum">
              <a:rPr lang="de-DE" sz="800" smtClean="0"/>
              <a:t>‹Nr.›</a:t>
            </a:fld>
            <a:endParaRPr lang="de-DE" sz="800" dirty="0" smtClean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126000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2400" y="5418000"/>
            <a:ext cx="3600000" cy="12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 smtClean="0"/>
              <a:t>University of Stuttgart  -  Institute of Combustion and Power Plant Technology  -</a:t>
            </a:r>
            <a:r>
              <a:rPr lang="en-US" sz="800" baseline="0" dirty="0" smtClean="0"/>
              <a:t> </a:t>
            </a:r>
            <a:endParaRPr lang="de-DE" sz="800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68000" y="1058400"/>
            <a:ext cx="3960000" cy="239148"/>
          </a:xfrm>
        </p:spPr>
        <p:txBody>
          <a:bodyPr anchor="b"/>
          <a:lstStyle>
            <a:lvl1pPr marL="0" indent="0">
              <a:buNone/>
              <a:defRPr sz="14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468000" y="1360799"/>
            <a:ext cx="3960000" cy="3873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4"/>
          </p:nvPr>
        </p:nvSpPr>
        <p:spPr>
          <a:xfrm>
            <a:off x="4715688" y="1058400"/>
            <a:ext cx="3960000" cy="239148"/>
          </a:xfrm>
        </p:spPr>
        <p:txBody>
          <a:bodyPr anchor="b"/>
          <a:lstStyle>
            <a:lvl1pPr marL="0" indent="0">
              <a:buNone/>
              <a:defRPr sz="14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5"/>
          </p:nvPr>
        </p:nvSpPr>
        <p:spPr>
          <a:xfrm>
            <a:off x="4715688" y="1360799"/>
            <a:ext cx="3960000" cy="3873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7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18.05.2017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63" y="145151"/>
            <a:ext cx="500349" cy="50169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22" y="5309462"/>
            <a:ext cx="487969" cy="3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6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058400"/>
            <a:ext cx="8207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8000" y="5418000"/>
            <a:ext cx="3528000" cy="12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976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9" r:id="rId2"/>
    <p:sldLayoutId id="2147483662" r:id="rId3"/>
    <p:sldLayoutId id="2147483688" r:id="rId4"/>
    <p:sldLayoutId id="2147483663" r:id="rId5"/>
    <p:sldLayoutId id="2147483676" r:id="rId6"/>
    <p:sldLayoutId id="2147483680" r:id="rId7"/>
    <p:sldLayoutId id="2147483664" r:id="rId8"/>
    <p:sldLayoutId id="2147483665" r:id="rId9"/>
    <p:sldLayoutId id="2147483677" r:id="rId10"/>
    <p:sldLayoutId id="2147483678" r:id="rId11"/>
    <p:sldLayoutId id="2147483679" r:id="rId12"/>
    <p:sldLayoutId id="2147483684" r:id="rId13"/>
    <p:sldLayoutId id="2147483685" r:id="rId14"/>
    <p:sldLayoutId id="2147483682" r:id="rId15"/>
    <p:sldLayoutId id="2147483681" r:id="rId16"/>
    <p:sldLayoutId id="2147483683" r:id="rId17"/>
    <p:sldLayoutId id="2147483666" r:id="rId18"/>
    <p:sldLayoutId id="2147483667" r:id="rId19"/>
    <p:sldLayoutId id="2147483686" r:id="rId20"/>
    <p:sldLayoutId id="2147483687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41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6213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41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6213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6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orient="horz" pos="3206" userDrawn="1">
          <p15:clr>
            <a:srgbClr val="F26B43"/>
          </p15:clr>
        </p15:guide>
        <p15:guide id="4" pos="54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sintef.no/globalassets/sintef-energi/cemcap/d4.1-cemcap-cement-plant-without-co2-capture_rev2.pdf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png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png"/><Relationship Id="rId2" Type="http://schemas.openxmlformats.org/officeDocument/2006/relationships/image" Target="../media/image45.emf"/><Relationship Id="rId16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48.emf"/><Relationship Id="rId15" Type="http://schemas.openxmlformats.org/officeDocument/2006/relationships/image" Target="../media/image58.emf"/><Relationship Id="rId10" Type="http://schemas.openxmlformats.org/officeDocument/2006/relationships/image" Target="../media/image53.png"/><Relationship Id="rId4" Type="http://schemas.openxmlformats.org/officeDocument/2006/relationships/image" Target="../media/image47.emf"/><Relationship Id="rId9" Type="http://schemas.openxmlformats.org/officeDocument/2006/relationships/image" Target="../media/image52.emf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titan.gr/en/newsroom/media-library/photo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hyperlink" Target="http://ac2ocem.eu-projects.d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300" dirty="0">
                <a:solidFill>
                  <a:prstClr val="white"/>
                </a:solidFill>
              </a:rPr>
              <a:t>Accelerating Carbon</a:t>
            </a:r>
            <a:br>
              <a:rPr lang="en-US" sz="2300" dirty="0">
                <a:solidFill>
                  <a:prstClr val="white"/>
                </a:solidFill>
              </a:rPr>
            </a:br>
            <a:r>
              <a:rPr lang="en-US" sz="2300" dirty="0">
                <a:solidFill>
                  <a:prstClr val="white"/>
                </a:solidFill>
              </a:rPr>
              <a:t>Capture using </a:t>
            </a:r>
            <a:r>
              <a:rPr lang="en-US" sz="2300" dirty="0" err="1">
                <a:solidFill>
                  <a:prstClr val="white"/>
                </a:solidFill>
              </a:rPr>
              <a:t>Oxyfuel</a:t>
            </a:r>
            <a:r>
              <a:rPr lang="en-US" sz="2300" dirty="0">
                <a:solidFill>
                  <a:prstClr val="white"/>
                </a:solidFill>
              </a:rPr>
              <a:t> </a:t>
            </a:r>
            <a:br>
              <a:rPr lang="en-US" sz="2300" dirty="0">
                <a:solidFill>
                  <a:prstClr val="white"/>
                </a:solidFill>
              </a:rPr>
            </a:br>
            <a:r>
              <a:rPr lang="en-US" sz="2300" dirty="0">
                <a:solidFill>
                  <a:prstClr val="white"/>
                </a:solidFill>
              </a:rPr>
              <a:t>Technology in Cement </a:t>
            </a:r>
            <a:br>
              <a:rPr lang="en-US" sz="2300" dirty="0">
                <a:solidFill>
                  <a:prstClr val="white"/>
                </a:solidFill>
              </a:rPr>
            </a:br>
            <a:r>
              <a:rPr lang="en-US" sz="2300" dirty="0" smtClean="0">
                <a:solidFill>
                  <a:prstClr val="white"/>
                </a:solidFill>
              </a:rPr>
              <a:t>Production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560887" y="3248562"/>
            <a:ext cx="2898507" cy="937676"/>
          </a:xfrm>
        </p:spPr>
        <p:txBody>
          <a:bodyPr>
            <a:normAutofit/>
          </a:bodyPr>
          <a:lstStyle/>
          <a:p>
            <a:r>
              <a:rPr lang="de-DE" dirty="0" smtClean="0"/>
              <a:t>ACT Knowledge Sharing </a:t>
            </a:r>
            <a:r>
              <a:rPr lang="de-DE" dirty="0"/>
              <a:t>W</a:t>
            </a:r>
            <a:r>
              <a:rPr lang="de-DE" dirty="0" smtClean="0"/>
              <a:t>orkshop</a:t>
            </a:r>
          </a:p>
          <a:p>
            <a:r>
              <a:rPr lang="de-DE" dirty="0" smtClean="0"/>
              <a:t>Dipl.- Ing. Jörg Maier</a:t>
            </a:r>
            <a:endParaRPr lang="de-DE" dirty="0"/>
          </a:p>
          <a:p>
            <a:r>
              <a:rPr lang="de-DE" dirty="0" smtClean="0"/>
              <a:t>17.11.2020, </a:t>
            </a:r>
            <a:r>
              <a:rPr lang="de-DE" dirty="0"/>
              <a:t>Stuttgart</a:t>
            </a:r>
          </a:p>
        </p:txBody>
      </p:sp>
    </p:spTree>
    <p:extLst>
      <p:ext uri="{BB962C8B-B14F-4D97-AF65-F5344CB8AC3E}">
        <p14:creationId xmlns:p14="http://schemas.microsoft.com/office/powerpoint/2010/main" val="35830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of </a:t>
            </a:r>
            <a:r>
              <a:rPr lang="en-US" dirty="0" err="1" smtClean="0"/>
              <a:t>oxyfuel</a:t>
            </a:r>
            <a:r>
              <a:rPr lang="en-US" dirty="0" smtClean="0"/>
              <a:t> technology in existing cement plants </a:t>
            </a:r>
            <a:r>
              <a:rPr lang="en-US" b="0" dirty="0" smtClean="0"/>
              <a:t>(1. Generation)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29871" y="1429629"/>
            <a:ext cx="5072467" cy="3787920"/>
          </a:xfrm>
        </p:spPr>
        <p:txBody>
          <a:bodyPr/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Design considerations </a:t>
            </a:r>
            <a:r>
              <a:rPr lang="en-US" sz="1400" dirty="0"/>
              <a:t>for retrofitted oxyfuel cement </a:t>
            </a:r>
            <a:r>
              <a:rPr lang="en-US" sz="1400" dirty="0" smtClean="0"/>
              <a:t>plants (with reference to the BAT)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Process modelling </a:t>
            </a:r>
            <a:r>
              <a:rPr lang="en-US" sz="1400" dirty="0"/>
              <a:t>and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simulation</a:t>
            </a:r>
            <a:r>
              <a:rPr lang="en-US" sz="1400" dirty="0"/>
              <a:t> of oxyfuel retrofitted cement plants considering several </a:t>
            </a:r>
            <a:r>
              <a:rPr lang="en-US" sz="1400" dirty="0" smtClean="0"/>
              <a:t>scenarios for </a:t>
            </a:r>
            <a:r>
              <a:rPr lang="en-US" sz="1400" dirty="0"/>
              <a:t>flue gas </a:t>
            </a:r>
            <a:r>
              <a:rPr lang="en-US" sz="1400" dirty="0" smtClean="0"/>
              <a:t>recirculation</a:t>
            </a:r>
            <a:endParaRPr lang="de-DE" sz="1400" b="1" dirty="0" smtClean="0"/>
          </a:p>
          <a:p>
            <a:r>
              <a:rPr lang="de-DE" sz="1400" b="1" dirty="0" err="1" smtClean="0"/>
              <a:t>Results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task</a:t>
            </a:r>
            <a:r>
              <a:rPr lang="de-DE" sz="1400" b="1" dirty="0" smtClean="0"/>
              <a:t> 4.1</a:t>
            </a:r>
            <a:endParaRPr lang="en-US" sz="1400" b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A </a:t>
            </a:r>
            <a:r>
              <a:rPr lang="en-US" sz="1400" dirty="0"/>
              <a:t>steady-state process model has been setup in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ASPEN 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PLUS </a:t>
            </a:r>
            <a:r>
              <a:rPr lang="en-US" sz="1400" dirty="0" smtClean="0"/>
              <a:t>based </a:t>
            </a:r>
            <a:r>
              <a:rPr lang="en-US" sz="1400" dirty="0"/>
              <a:t>on design and operating data of a reference 3000 t/d BAT plant</a:t>
            </a:r>
            <a:r>
              <a:rPr lang="en-US" sz="14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/>
              <a:t>The simulation is aligned with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VDZ’s BAT model </a:t>
            </a:r>
            <a:r>
              <a:rPr lang="en-US" sz="1400" dirty="0"/>
              <a:t>[1] to ensure  </a:t>
            </a:r>
            <a:r>
              <a:rPr lang="en-US" sz="1400" dirty="0" smtClean="0"/>
              <a:t>consistency.</a:t>
            </a:r>
            <a:br>
              <a:rPr lang="en-US" sz="1400" dirty="0" smtClean="0"/>
            </a:b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Good </a:t>
            </a:r>
            <a:r>
              <a:rPr lang="en-US" sz="1400" dirty="0"/>
              <a:t>agreement of numerical results with the reference values</a:t>
            </a:r>
            <a:r>
              <a:rPr lang="en-US" sz="1400" dirty="0" smtClean="0"/>
              <a:t>.</a:t>
            </a:r>
          </a:p>
          <a:p>
            <a:endParaRPr lang="en-US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spcBef>
                <a:spcPts val="750"/>
              </a:spcBef>
              <a:buClrTx/>
              <a:buNone/>
            </a:pPr>
            <a:r>
              <a:rPr lang="de-DE" dirty="0" smtClean="0"/>
              <a:t>Work </a:t>
            </a:r>
            <a:r>
              <a:rPr lang="de-DE" dirty="0" err="1" smtClean="0"/>
              <a:t>package</a:t>
            </a:r>
            <a:r>
              <a:rPr lang="de-DE" dirty="0" smtClean="0"/>
              <a:t> 4 </a:t>
            </a:r>
          </a:p>
          <a:p>
            <a:pPr marL="0" lvl="1" indent="0">
              <a:spcBef>
                <a:spcPts val="750"/>
              </a:spcBef>
              <a:buClrTx/>
              <a:buNone/>
            </a:pPr>
            <a:r>
              <a:rPr lang="en-US" sz="1400" dirty="0" smtClean="0"/>
              <a:t>(</a:t>
            </a:r>
            <a:r>
              <a:rPr lang="en-US" sz="1400" b="1" dirty="0"/>
              <a:t>VDZ</a:t>
            </a:r>
            <a:r>
              <a:rPr lang="en-US" sz="1400" dirty="0"/>
              <a:t>, CERTH, </a:t>
            </a:r>
            <a:r>
              <a:rPr lang="en-US" sz="1400" dirty="0" smtClean="0"/>
              <a:t>SINTEF, </a:t>
            </a:r>
            <a:r>
              <a:rPr lang="en-US" sz="1400" dirty="0" err="1" smtClean="0"/>
              <a:t>HeidelbergCement</a:t>
            </a:r>
            <a:r>
              <a:rPr lang="en-US" sz="1400" dirty="0"/>
              <a:t>, </a:t>
            </a:r>
            <a:r>
              <a:rPr lang="en-US" sz="1400" dirty="0" err="1"/>
              <a:t>LafargeHolcim</a:t>
            </a:r>
            <a:r>
              <a:rPr lang="en-US" sz="1400" dirty="0"/>
              <a:t>, </a:t>
            </a:r>
            <a:r>
              <a:rPr lang="en-US" sz="1400" dirty="0" smtClean="0"/>
              <a:t>TITAN, </a:t>
            </a:r>
            <a:r>
              <a:rPr lang="en-US" sz="1400" dirty="0"/>
              <a:t>TKIS, </a:t>
            </a:r>
            <a:r>
              <a:rPr lang="en-US" sz="1400" dirty="0" smtClean="0"/>
              <a:t>TOTAL, AL)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2" name="TextBox 1"/>
          <p:cNvSpPr txBox="1"/>
          <p:nvPr/>
        </p:nvSpPr>
        <p:spPr>
          <a:xfrm>
            <a:off x="429871" y="5093658"/>
            <a:ext cx="817412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[1] </a:t>
            </a:r>
            <a:r>
              <a:rPr lang="en-US" sz="800" dirty="0"/>
              <a:t>CEMCAP, D4.1 “Design and performance of CEMCAP cement plant without CO2 </a:t>
            </a:r>
            <a:r>
              <a:rPr lang="en-US" sz="800" dirty="0" smtClean="0"/>
              <a:t>capture”</a:t>
            </a:r>
            <a:r>
              <a:rPr lang="en-US" sz="900" dirty="0"/>
              <a:t> </a:t>
            </a:r>
            <a:r>
              <a:rPr lang="en-US" sz="700" dirty="0" smtClean="0">
                <a:hlinkClick r:id="rId2"/>
              </a:rPr>
              <a:t>https</a:t>
            </a:r>
            <a:r>
              <a:rPr lang="en-US" sz="700" dirty="0">
                <a:hlinkClick r:id="rId2"/>
              </a:rPr>
              <a:t>://www.sintef.no/globalassets/sintef-energi/cemcap/d4.1-cemcap-cement-plant-without-co2-capture_rev2.pdf/</a:t>
            </a:r>
            <a:r>
              <a:rPr lang="en-US" sz="700" dirty="0"/>
              <a:t> </a:t>
            </a:r>
          </a:p>
        </p:txBody>
      </p:sp>
      <p:sp>
        <p:nvSpPr>
          <p:cNvPr id="13" name="Rectangle 3"/>
          <p:cNvSpPr/>
          <p:nvPr/>
        </p:nvSpPr>
        <p:spPr>
          <a:xfrm>
            <a:off x="5826323" y="1578968"/>
            <a:ext cx="3084067" cy="34892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(task 4.1)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n-US" u="sng" dirty="0"/>
          </a:p>
          <a:p>
            <a:pPr algn="ctr"/>
            <a:endParaRPr lang="el-GR" dirty="0"/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62" y="2164860"/>
            <a:ext cx="3434920" cy="1375087"/>
          </a:xfrm>
          <a:prstGeom prst="rect">
            <a:avLst/>
          </a:prstGeom>
        </p:spPr>
      </p:pic>
      <p:pic>
        <p:nvPicPr>
          <p:cNvPr id="15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03" y="3696880"/>
            <a:ext cx="2808839" cy="1208769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073" y="2230785"/>
            <a:ext cx="554768" cy="35923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450" y="3696879"/>
            <a:ext cx="384785" cy="3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retrofit oxyfuel cement plants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Work </a:t>
            </a:r>
            <a:r>
              <a:rPr lang="de-DE" dirty="0" err="1" smtClean="0"/>
              <a:t>package</a:t>
            </a:r>
            <a:r>
              <a:rPr lang="de-DE" dirty="0" smtClean="0"/>
              <a:t> 4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736" y="1119696"/>
            <a:ext cx="5528264" cy="373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83" y="1454216"/>
            <a:ext cx="1930401" cy="1450591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/>
          </p:cNvPicPr>
          <p:nvPr/>
        </p:nvPicPr>
        <p:blipFill rotWithShape="1">
          <a:blip r:embed="rId4"/>
          <a:srcRect t="10600" r="13565"/>
          <a:stretch/>
        </p:blipFill>
        <p:spPr>
          <a:xfrm>
            <a:off x="3615736" y="1454216"/>
            <a:ext cx="2037389" cy="1822257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313" y="1058400"/>
            <a:ext cx="3147423" cy="4176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Next step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b="1" dirty="0" smtClean="0"/>
              <a:t>VDZ/CERTH</a:t>
            </a:r>
            <a:r>
              <a:rPr lang="en-US" dirty="0" smtClean="0"/>
              <a:t> Simulation </a:t>
            </a:r>
            <a:r>
              <a:rPr lang="en-US" dirty="0"/>
              <a:t>based on boundary conditions provided by </a:t>
            </a:r>
            <a:r>
              <a:rPr lang="en-US" b="1" dirty="0" smtClean="0"/>
              <a:t>Industrial Partner </a:t>
            </a:r>
            <a:r>
              <a:rPr lang="en-US" dirty="0"/>
              <a:t>to assess oxyfuel scenarios and </a:t>
            </a:r>
            <a:r>
              <a:rPr lang="en-US" dirty="0" smtClean="0"/>
              <a:t>create </a:t>
            </a:r>
            <a:r>
              <a:rPr lang="en-US" dirty="0"/>
              <a:t>a separate model for simulating the CO</a:t>
            </a:r>
            <a:r>
              <a:rPr lang="en-US" baseline="-25000" dirty="0"/>
              <a:t>2</a:t>
            </a:r>
            <a:r>
              <a:rPr lang="en-US" dirty="0"/>
              <a:t>  processing unit (CPU</a:t>
            </a:r>
            <a:r>
              <a:rPr lang="en-US" dirty="0" smtClean="0"/>
              <a:t>).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/>
              <a:t>Investigate various </a:t>
            </a:r>
            <a:r>
              <a:rPr lang="en-US" dirty="0"/>
              <a:t>oxyfuel scenarios.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0000"/>
                </a:solidFill>
              </a:rPr>
              <a:t>Assessment  of  flue  gas  impurities and  waste  process  streams  in CPU  operation</a:t>
            </a:r>
            <a:endParaRPr lang="en-US" dirty="0"/>
          </a:p>
          <a:p>
            <a:pPr>
              <a:buFont typeface="Wingdings" panose="05000000000000000000" pitchFamily="2" charset="2"/>
              <a:buChar char="à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WP </a:t>
            </a:r>
            <a:r>
              <a:rPr lang="de-DE" dirty="0" smtClean="0"/>
              <a:t>5/6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82" name="Inhaltsplatzhalter 81"/>
          <p:cNvSpPr>
            <a:spLocks noGrp="1"/>
          </p:cNvSpPr>
          <p:nvPr>
            <p:ph idx="1"/>
          </p:nvPr>
        </p:nvSpPr>
        <p:spPr>
          <a:xfrm>
            <a:off x="468314" y="1058400"/>
            <a:ext cx="3161282" cy="4176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Optimization</a:t>
            </a:r>
            <a:r>
              <a:rPr lang="en-US" dirty="0"/>
              <a:t> of the design and infrastructure for new-build </a:t>
            </a:r>
            <a:r>
              <a:rPr lang="en-US" dirty="0" smtClean="0"/>
              <a:t>plants</a:t>
            </a:r>
            <a:r>
              <a:rPr lang="en-US" dirty="0"/>
              <a:t>.</a:t>
            </a:r>
          </a:p>
          <a:p>
            <a:r>
              <a:rPr lang="en-US" dirty="0" smtClean="0"/>
              <a:t>Evaluation </a:t>
            </a:r>
            <a:r>
              <a:rPr lang="en-US" dirty="0"/>
              <a:t>of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techno-economic feasibility </a:t>
            </a:r>
            <a:r>
              <a:rPr lang="en-US" dirty="0"/>
              <a:t>of new-build </a:t>
            </a:r>
            <a:r>
              <a:rPr lang="en-US" dirty="0" smtClean="0"/>
              <a:t>oxyfuel </a:t>
            </a:r>
            <a:r>
              <a:rPr lang="en-US" dirty="0"/>
              <a:t>cement plants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Next step</a:t>
            </a:r>
            <a:r>
              <a:rPr lang="en-US" dirty="0" smtClean="0"/>
              <a:t>: activity </a:t>
            </a:r>
            <a:r>
              <a:rPr lang="en-US" dirty="0"/>
              <a:t>in WP 5 </a:t>
            </a:r>
            <a:r>
              <a:rPr lang="en-US" dirty="0" smtClean="0"/>
              <a:t>has </a:t>
            </a:r>
            <a:r>
              <a:rPr lang="en-US" dirty="0"/>
              <a:t>begun for the preliminary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design considerations</a:t>
            </a:r>
            <a:r>
              <a:rPr lang="en-US" dirty="0"/>
              <a:t> of oxyfuel operation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3" name="Textplatzhalter 8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Objectives</a:t>
            </a:r>
            <a:endParaRPr lang="en-US" dirty="0"/>
          </a:p>
        </p:txBody>
      </p:sp>
      <p:grpSp>
        <p:nvGrpSpPr>
          <p:cNvPr id="84" name="Gruppieren 83"/>
          <p:cNvGrpSpPr/>
          <p:nvPr/>
        </p:nvGrpSpPr>
        <p:grpSpPr>
          <a:xfrm>
            <a:off x="3618187" y="914400"/>
            <a:ext cx="5431220" cy="3532822"/>
            <a:chOff x="3365717" y="1622689"/>
            <a:chExt cx="5594609" cy="3482279"/>
          </a:xfrm>
        </p:grpSpPr>
        <p:sp>
          <p:nvSpPr>
            <p:cNvPr id="5" name="Rechteck 4"/>
            <p:cNvSpPr/>
            <p:nvPr/>
          </p:nvSpPr>
          <p:spPr>
            <a:xfrm>
              <a:off x="4645978" y="1989202"/>
              <a:ext cx="394971" cy="14915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66"/>
                </a:spcBef>
              </a:pPr>
              <a:endParaRPr lang="en-US" sz="975" dirty="0">
                <a:solidFill>
                  <a:schemeClr val="tx1"/>
                </a:solidFill>
              </a:endParaRPr>
            </a:p>
          </p:txBody>
        </p:sp>
        <p:sp>
          <p:nvSpPr>
            <p:cNvPr id="6" name="Freihandform 5"/>
            <p:cNvSpPr/>
            <p:nvPr/>
          </p:nvSpPr>
          <p:spPr bwMode="auto">
            <a:xfrm>
              <a:off x="4750998" y="2779196"/>
              <a:ext cx="40407" cy="208012"/>
            </a:xfrm>
            <a:custGeom>
              <a:avLst/>
              <a:gdLst>
                <a:gd name="connsiteX0" fmla="*/ 70146 w 77662"/>
                <a:gd name="connsiteY0" fmla="*/ 0 h 373275"/>
                <a:gd name="connsiteX1" fmla="*/ 70146 w 77662"/>
                <a:gd name="connsiteY1" fmla="*/ 45093 h 373275"/>
                <a:gd name="connsiteX2" fmla="*/ 0 w 77662"/>
                <a:gd name="connsiteY2" fmla="*/ 137786 h 373275"/>
                <a:gd name="connsiteX3" fmla="*/ 0 w 77662"/>
                <a:gd name="connsiteY3" fmla="*/ 280583 h 373275"/>
                <a:gd name="connsiteX4" fmla="*/ 77662 w 77662"/>
                <a:gd name="connsiteY4" fmla="*/ 373275 h 3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2" h="373275">
                  <a:moveTo>
                    <a:pt x="70146" y="0"/>
                  </a:moveTo>
                  <a:lnTo>
                    <a:pt x="70146" y="45093"/>
                  </a:lnTo>
                  <a:lnTo>
                    <a:pt x="0" y="137786"/>
                  </a:lnTo>
                  <a:lnTo>
                    <a:pt x="0" y="280583"/>
                  </a:lnTo>
                  <a:lnTo>
                    <a:pt x="77662" y="373275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7" name="Freihandform 6"/>
            <p:cNvSpPr/>
            <p:nvPr/>
          </p:nvSpPr>
          <p:spPr bwMode="auto">
            <a:xfrm>
              <a:off x="4850213" y="2619124"/>
              <a:ext cx="34289" cy="220326"/>
            </a:xfrm>
            <a:custGeom>
              <a:avLst/>
              <a:gdLst>
                <a:gd name="connsiteX0" fmla="*/ 0 w 67586"/>
                <a:gd name="connsiteY0" fmla="*/ 0 h 393590"/>
                <a:gd name="connsiteX1" fmla="*/ 67586 w 67586"/>
                <a:gd name="connsiteY1" fmla="*/ 0 h 393590"/>
                <a:gd name="connsiteX2" fmla="*/ 67586 w 67586"/>
                <a:gd name="connsiteY2" fmla="*/ 393590 h 39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" h="393590">
                  <a:moveTo>
                    <a:pt x="0" y="0"/>
                  </a:moveTo>
                  <a:lnTo>
                    <a:pt x="67586" y="0"/>
                  </a:lnTo>
                  <a:lnTo>
                    <a:pt x="67586" y="39359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8" name="Freihandform 7"/>
            <p:cNvSpPr/>
            <p:nvPr/>
          </p:nvSpPr>
          <p:spPr bwMode="auto">
            <a:xfrm flipH="1">
              <a:off x="4787719" y="2405999"/>
              <a:ext cx="34289" cy="180935"/>
            </a:xfrm>
            <a:custGeom>
              <a:avLst/>
              <a:gdLst>
                <a:gd name="connsiteX0" fmla="*/ 0 w 67586"/>
                <a:gd name="connsiteY0" fmla="*/ 0 h 393590"/>
                <a:gd name="connsiteX1" fmla="*/ 67586 w 67586"/>
                <a:gd name="connsiteY1" fmla="*/ 0 h 393590"/>
                <a:gd name="connsiteX2" fmla="*/ 67586 w 67586"/>
                <a:gd name="connsiteY2" fmla="*/ 393590 h 39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" h="393590">
                  <a:moveTo>
                    <a:pt x="0" y="0"/>
                  </a:moveTo>
                  <a:lnTo>
                    <a:pt x="67586" y="0"/>
                  </a:lnTo>
                  <a:lnTo>
                    <a:pt x="67586" y="39359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pic>
          <p:nvPicPr>
            <p:cNvPr id="9" name="Picture 5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559" y="2785859"/>
              <a:ext cx="122873" cy="223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ihandform 9"/>
            <p:cNvSpPr/>
            <p:nvPr/>
          </p:nvSpPr>
          <p:spPr bwMode="auto">
            <a:xfrm flipH="1">
              <a:off x="4874198" y="2541233"/>
              <a:ext cx="55853" cy="191094"/>
            </a:xfrm>
            <a:custGeom>
              <a:avLst/>
              <a:gdLst>
                <a:gd name="connsiteX0" fmla="*/ 70146 w 77662"/>
                <a:gd name="connsiteY0" fmla="*/ 0 h 373275"/>
                <a:gd name="connsiteX1" fmla="*/ 70146 w 77662"/>
                <a:gd name="connsiteY1" fmla="*/ 45093 h 373275"/>
                <a:gd name="connsiteX2" fmla="*/ 0 w 77662"/>
                <a:gd name="connsiteY2" fmla="*/ 137786 h 373275"/>
                <a:gd name="connsiteX3" fmla="*/ 0 w 77662"/>
                <a:gd name="connsiteY3" fmla="*/ 280583 h 373275"/>
                <a:gd name="connsiteX4" fmla="*/ 77662 w 77662"/>
                <a:gd name="connsiteY4" fmla="*/ 373275 h 3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2" h="373275">
                  <a:moveTo>
                    <a:pt x="70146" y="0"/>
                  </a:moveTo>
                  <a:lnTo>
                    <a:pt x="70146" y="45093"/>
                  </a:lnTo>
                  <a:lnTo>
                    <a:pt x="0" y="137786"/>
                  </a:lnTo>
                  <a:lnTo>
                    <a:pt x="0" y="280583"/>
                  </a:lnTo>
                  <a:lnTo>
                    <a:pt x="77662" y="373275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pic>
          <p:nvPicPr>
            <p:cNvPr id="11" name="Picture 5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442" y="2331671"/>
              <a:ext cx="121196" cy="221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630" y="2568131"/>
              <a:ext cx="121196" cy="221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Freihandform 12"/>
            <p:cNvSpPr/>
            <p:nvPr/>
          </p:nvSpPr>
          <p:spPr bwMode="auto">
            <a:xfrm>
              <a:off x="4740083" y="2295349"/>
              <a:ext cx="48824" cy="191094"/>
            </a:xfrm>
            <a:custGeom>
              <a:avLst/>
              <a:gdLst>
                <a:gd name="connsiteX0" fmla="*/ 70146 w 77662"/>
                <a:gd name="connsiteY0" fmla="*/ 0 h 373275"/>
                <a:gd name="connsiteX1" fmla="*/ 70146 w 77662"/>
                <a:gd name="connsiteY1" fmla="*/ 45093 h 373275"/>
                <a:gd name="connsiteX2" fmla="*/ 0 w 77662"/>
                <a:gd name="connsiteY2" fmla="*/ 137786 h 373275"/>
                <a:gd name="connsiteX3" fmla="*/ 0 w 77662"/>
                <a:gd name="connsiteY3" fmla="*/ 280583 h 373275"/>
                <a:gd name="connsiteX4" fmla="*/ 77662 w 77662"/>
                <a:gd name="connsiteY4" fmla="*/ 373275 h 3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2" h="373275">
                  <a:moveTo>
                    <a:pt x="70146" y="0"/>
                  </a:moveTo>
                  <a:lnTo>
                    <a:pt x="70146" y="45093"/>
                  </a:lnTo>
                  <a:lnTo>
                    <a:pt x="0" y="137786"/>
                  </a:lnTo>
                  <a:lnTo>
                    <a:pt x="0" y="280583"/>
                  </a:lnTo>
                  <a:lnTo>
                    <a:pt x="77662" y="373275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4" name="Freihandform 13"/>
            <p:cNvSpPr/>
            <p:nvPr/>
          </p:nvSpPr>
          <p:spPr bwMode="auto">
            <a:xfrm>
              <a:off x="4847704" y="2132619"/>
              <a:ext cx="34289" cy="220326"/>
            </a:xfrm>
            <a:custGeom>
              <a:avLst/>
              <a:gdLst>
                <a:gd name="connsiteX0" fmla="*/ 0 w 67586"/>
                <a:gd name="connsiteY0" fmla="*/ 0 h 393590"/>
                <a:gd name="connsiteX1" fmla="*/ 67586 w 67586"/>
                <a:gd name="connsiteY1" fmla="*/ 0 h 393590"/>
                <a:gd name="connsiteX2" fmla="*/ 67586 w 67586"/>
                <a:gd name="connsiteY2" fmla="*/ 393590 h 39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" h="393590">
                  <a:moveTo>
                    <a:pt x="0" y="0"/>
                  </a:moveTo>
                  <a:lnTo>
                    <a:pt x="67586" y="0"/>
                  </a:lnTo>
                  <a:lnTo>
                    <a:pt x="67586" y="39359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pic>
          <p:nvPicPr>
            <p:cNvPr id="15" name="Picture 5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143" y="2068745"/>
              <a:ext cx="121196" cy="221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Gerade Verbindung 11"/>
            <p:cNvCxnSpPr/>
            <p:nvPr/>
          </p:nvCxnSpPr>
          <p:spPr bwMode="auto">
            <a:xfrm flipV="1">
              <a:off x="6867836" y="4201879"/>
              <a:ext cx="0" cy="111032"/>
            </a:xfrm>
            <a:prstGeom prst="line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2"/>
            <p:cNvCxnSpPr/>
            <p:nvPr/>
          </p:nvCxnSpPr>
          <p:spPr bwMode="auto">
            <a:xfrm flipV="1">
              <a:off x="7103161" y="4201879"/>
              <a:ext cx="0" cy="111032"/>
            </a:xfrm>
            <a:prstGeom prst="line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3"/>
            <p:cNvCxnSpPr/>
            <p:nvPr/>
          </p:nvCxnSpPr>
          <p:spPr bwMode="auto">
            <a:xfrm flipV="1">
              <a:off x="7328112" y="4201879"/>
              <a:ext cx="0" cy="111032"/>
            </a:xfrm>
            <a:prstGeom prst="line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096" y="3597469"/>
              <a:ext cx="100046" cy="15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557" y="4317634"/>
              <a:ext cx="100558" cy="100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771" y="4317634"/>
              <a:ext cx="100558" cy="100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356" y="4317634"/>
              <a:ext cx="100558" cy="100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Gerade Verbindung 27"/>
            <p:cNvCxnSpPr/>
            <p:nvPr/>
          </p:nvCxnSpPr>
          <p:spPr bwMode="auto">
            <a:xfrm>
              <a:off x="8085430" y="4346312"/>
              <a:ext cx="0" cy="160492"/>
            </a:xfrm>
            <a:prstGeom prst="line">
              <a:avLst/>
            </a:prstGeom>
            <a:noFill/>
            <a:ln w="9525" cap="flat" cmpd="sng" algn="ctr">
              <a:solidFill>
                <a:srgbClr val="51515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35"/>
            <p:cNvSpPr txBox="1"/>
            <p:nvPr/>
          </p:nvSpPr>
          <p:spPr>
            <a:xfrm>
              <a:off x="8085430" y="4282627"/>
              <a:ext cx="588291" cy="2796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731" dirty="0">
                  <a:solidFill>
                    <a:srgbClr val="000000"/>
                  </a:solidFill>
                  <a:latin typeface="TKTypeMedium"/>
                  <a:ea typeface="Times New Roman"/>
                  <a:cs typeface="Times New Roman"/>
                </a:rPr>
                <a:t>clinker</a:t>
              </a:r>
              <a:endParaRPr lang="en-US" sz="731" dirty="0">
                <a:latin typeface="Times New Roman"/>
                <a:ea typeface="Times New Roman"/>
              </a:endParaRPr>
            </a:p>
            <a:p>
              <a:r>
                <a:rPr lang="en-US" sz="731" dirty="0">
                  <a:solidFill>
                    <a:srgbClr val="000000"/>
                  </a:solidFill>
                  <a:latin typeface="TKTypeMedium"/>
                  <a:ea typeface="Times New Roman"/>
                  <a:cs typeface="Times New Roman"/>
                </a:rPr>
                <a:t>storage</a:t>
              </a:r>
              <a:endParaRPr lang="en-US" sz="731" dirty="0">
                <a:latin typeface="Times New Roman"/>
                <a:ea typeface="Times New Roman"/>
              </a:endParaRPr>
            </a:p>
          </p:txBody>
        </p:sp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779" y="3315866"/>
              <a:ext cx="112885" cy="38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6" name="Gerade Verbindung 37"/>
            <p:cNvCxnSpPr/>
            <p:nvPr/>
          </p:nvCxnSpPr>
          <p:spPr>
            <a:xfrm>
              <a:off x="6472815" y="3775325"/>
              <a:ext cx="0" cy="15065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winkelte Verbindung 38"/>
            <p:cNvCxnSpPr/>
            <p:nvPr/>
          </p:nvCxnSpPr>
          <p:spPr>
            <a:xfrm>
              <a:off x="7449052" y="3958547"/>
              <a:ext cx="609529" cy="463928"/>
            </a:xfrm>
            <a:prstGeom prst="bentConnector3">
              <a:avLst/>
            </a:pr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feld 136"/>
            <p:cNvSpPr txBox="1"/>
            <p:nvPr/>
          </p:nvSpPr>
          <p:spPr>
            <a:xfrm>
              <a:off x="6367146" y="3430895"/>
              <a:ext cx="367901" cy="8506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731" dirty="0">
                  <a:solidFill>
                    <a:srgbClr val="7030A0"/>
                  </a:solidFill>
                  <a:latin typeface="TKTypeMedium"/>
                  <a:ea typeface="Times New Roman"/>
                  <a:cs typeface="Times New Roman"/>
                </a:rPr>
                <a:t>fuel</a:t>
              </a:r>
              <a:endParaRPr lang="en-US" sz="731" dirty="0">
                <a:solidFill>
                  <a:srgbClr val="7030A0"/>
                </a:solidFill>
                <a:latin typeface="Times New Roman"/>
                <a:ea typeface="Times New Roman"/>
              </a:endParaRPr>
            </a:p>
          </p:txBody>
        </p:sp>
        <p:pic>
          <p:nvPicPr>
            <p:cNvPr id="29" name="Picture 4" descr="\\kp07s012.kp07d0.kp.thyssenkrupp.com\usr\GRAPHIC\CLIPART\Flowsheet\Blue\05 Pyroprocessing\K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846" y="3530105"/>
              <a:ext cx="1303722" cy="291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Gerade Verbindung 57"/>
            <p:cNvCxnSpPr/>
            <p:nvPr/>
          </p:nvCxnSpPr>
          <p:spPr bwMode="auto">
            <a:xfrm flipV="1">
              <a:off x="6692293" y="4198175"/>
              <a:ext cx="0" cy="111032"/>
            </a:xfrm>
            <a:prstGeom prst="line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015" y="4313930"/>
              <a:ext cx="100558" cy="100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Gerade Verbindung 105"/>
            <p:cNvCxnSpPr/>
            <p:nvPr/>
          </p:nvCxnSpPr>
          <p:spPr>
            <a:xfrm>
              <a:off x="6472815" y="4000444"/>
              <a:ext cx="0" cy="17407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>
              <a:off x="6693463" y="4417940"/>
              <a:ext cx="0" cy="206928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mit Pfeil 33"/>
            <p:cNvCxnSpPr/>
            <p:nvPr/>
          </p:nvCxnSpPr>
          <p:spPr>
            <a:xfrm>
              <a:off x="6867836" y="4417940"/>
              <a:ext cx="0" cy="206928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mit Pfeil 34"/>
            <p:cNvCxnSpPr/>
            <p:nvPr/>
          </p:nvCxnSpPr>
          <p:spPr>
            <a:xfrm>
              <a:off x="7100048" y="4414237"/>
              <a:ext cx="0" cy="206928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mit Pfeil 35"/>
            <p:cNvCxnSpPr/>
            <p:nvPr/>
          </p:nvCxnSpPr>
          <p:spPr>
            <a:xfrm>
              <a:off x="7329497" y="4414237"/>
              <a:ext cx="0" cy="206928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feld 35"/>
            <p:cNvSpPr txBox="1"/>
            <p:nvPr/>
          </p:nvSpPr>
          <p:spPr>
            <a:xfrm>
              <a:off x="6552155" y="4556861"/>
              <a:ext cx="872486" cy="1707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731" dirty="0">
                  <a:solidFill>
                    <a:srgbClr val="000000"/>
                  </a:solidFill>
                  <a:latin typeface="TKTypeMedium"/>
                  <a:ea typeface="Times New Roman"/>
                  <a:cs typeface="Times New Roman"/>
                </a:rPr>
                <a:t>air</a:t>
              </a:r>
              <a:endParaRPr lang="en-US" sz="731" dirty="0">
                <a:latin typeface="Times New Roman"/>
                <a:ea typeface="Times New Roman"/>
              </a:endParaRPr>
            </a:p>
          </p:txBody>
        </p:sp>
        <p:sp>
          <p:nvSpPr>
            <p:cNvPr id="38" name="Textfeld 136"/>
            <p:cNvSpPr txBox="1"/>
            <p:nvPr/>
          </p:nvSpPr>
          <p:spPr>
            <a:xfrm>
              <a:off x="5493300" y="3264294"/>
              <a:ext cx="358608" cy="11884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731" dirty="0">
                  <a:solidFill>
                    <a:srgbClr val="7030A0"/>
                  </a:solidFill>
                  <a:latin typeface="TKTypeMedium"/>
                  <a:ea typeface="Times New Roman"/>
                  <a:cs typeface="Times New Roman"/>
                </a:rPr>
                <a:t>fuel</a:t>
              </a:r>
              <a:endParaRPr lang="en-US" sz="731" dirty="0">
                <a:solidFill>
                  <a:srgbClr val="7030A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9" name="Gewinkelter Verbinder 75"/>
            <p:cNvCxnSpPr>
              <a:stCxn id="28" idx="2"/>
            </p:cNvCxnSpPr>
            <p:nvPr/>
          </p:nvCxnSpPr>
          <p:spPr>
            <a:xfrm>
              <a:off x="6551096" y="3515959"/>
              <a:ext cx="0" cy="138016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Gruppieren 39"/>
            <p:cNvGrpSpPr/>
            <p:nvPr/>
          </p:nvGrpSpPr>
          <p:grpSpPr>
            <a:xfrm>
              <a:off x="6288461" y="3747239"/>
              <a:ext cx="1166494" cy="432617"/>
              <a:chOff x="4759426" y="4118959"/>
              <a:chExt cx="1555325" cy="576822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9426" y="4118959"/>
                <a:ext cx="1555325" cy="576822"/>
              </a:xfrm>
              <a:prstGeom prst="rect">
                <a:avLst/>
              </a:prstGeom>
            </p:spPr>
          </p:pic>
          <p:sp>
            <p:nvSpPr>
              <p:cNvPr id="42" name="Rechteck 41"/>
              <p:cNvSpPr/>
              <p:nvPr/>
            </p:nvSpPr>
            <p:spPr>
              <a:xfrm>
                <a:off x="4955147" y="4492025"/>
                <a:ext cx="37152" cy="203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366"/>
                  </a:spcBef>
                </a:pPr>
                <a:endParaRPr lang="en-US" sz="975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Freihandform 42"/>
            <p:cNvSpPr/>
            <p:nvPr/>
          </p:nvSpPr>
          <p:spPr bwMode="auto">
            <a:xfrm>
              <a:off x="7523513" y="3675857"/>
              <a:ext cx="27864" cy="282689"/>
            </a:xfrm>
            <a:custGeom>
              <a:avLst/>
              <a:gdLst>
                <a:gd name="connsiteX0" fmla="*/ 70146 w 77662"/>
                <a:gd name="connsiteY0" fmla="*/ 0 h 373275"/>
                <a:gd name="connsiteX1" fmla="*/ 70146 w 77662"/>
                <a:gd name="connsiteY1" fmla="*/ 45093 h 373275"/>
                <a:gd name="connsiteX2" fmla="*/ 0 w 77662"/>
                <a:gd name="connsiteY2" fmla="*/ 137786 h 373275"/>
                <a:gd name="connsiteX3" fmla="*/ 0 w 77662"/>
                <a:gd name="connsiteY3" fmla="*/ 280583 h 373275"/>
                <a:gd name="connsiteX4" fmla="*/ 77662 w 77662"/>
                <a:gd name="connsiteY4" fmla="*/ 373275 h 373275"/>
                <a:gd name="connsiteX0" fmla="*/ 70146 w 77662"/>
                <a:gd name="connsiteY0" fmla="*/ 0 h 373275"/>
                <a:gd name="connsiteX1" fmla="*/ 0 w 77662"/>
                <a:gd name="connsiteY1" fmla="*/ 137786 h 373275"/>
                <a:gd name="connsiteX2" fmla="*/ 0 w 77662"/>
                <a:gd name="connsiteY2" fmla="*/ 280583 h 373275"/>
                <a:gd name="connsiteX3" fmla="*/ 77662 w 77662"/>
                <a:gd name="connsiteY3" fmla="*/ 373275 h 373275"/>
                <a:gd name="connsiteX0" fmla="*/ 0 w 77662"/>
                <a:gd name="connsiteY0" fmla="*/ 1 h 235490"/>
                <a:gd name="connsiteX1" fmla="*/ 0 w 77662"/>
                <a:gd name="connsiteY1" fmla="*/ 142798 h 235490"/>
                <a:gd name="connsiteX2" fmla="*/ 77662 w 77662"/>
                <a:gd name="connsiteY2" fmla="*/ 235490 h 235490"/>
                <a:gd name="connsiteX0" fmla="*/ 0 w 0"/>
                <a:gd name="connsiteY0" fmla="*/ 1 h 142799"/>
                <a:gd name="connsiteX1" fmla="*/ 0 w 0"/>
                <a:gd name="connsiteY1" fmla="*/ 142798 h 14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2799">
                  <a:moveTo>
                    <a:pt x="0" y="1"/>
                  </a:moveTo>
                  <a:lnTo>
                    <a:pt x="0" y="142798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44" name="Freihandform 43"/>
            <p:cNvSpPr/>
            <p:nvPr/>
          </p:nvSpPr>
          <p:spPr bwMode="auto">
            <a:xfrm>
              <a:off x="7024794" y="3510041"/>
              <a:ext cx="424258" cy="348215"/>
            </a:xfrm>
            <a:custGeom>
              <a:avLst/>
              <a:gdLst>
                <a:gd name="connsiteX0" fmla="*/ 0 w 453542"/>
                <a:gd name="connsiteY0" fmla="*/ 1016813 h 1016813"/>
                <a:gd name="connsiteX1" fmla="*/ 0 w 453542"/>
                <a:gd name="connsiteY1" fmla="*/ 0 h 1016813"/>
                <a:gd name="connsiteX2" fmla="*/ 453542 w 453542"/>
                <a:gd name="connsiteY2" fmla="*/ 0 h 101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542" h="1016813">
                  <a:moveTo>
                    <a:pt x="0" y="1016813"/>
                  </a:moveTo>
                  <a:lnTo>
                    <a:pt x="0" y="0"/>
                  </a:lnTo>
                  <a:lnTo>
                    <a:pt x="453542" y="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pic>
          <p:nvPicPr>
            <p:cNvPr id="45" name="Picture 2" descr="\\kp07s012.kp07d0.kp.thyssenkrupp.com\usr\GRAPHIC\CLIPART\Flowsheet\Blue\04 Separator\C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621" y="3437553"/>
              <a:ext cx="163184" cy="37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Gewinkelter Verbinder 86"/>
            <p:cNvCxnSpPr>
              <a:stCxn id="45" idx="0"/>
              <a:endCxn id="60" idx="1"/>
            </p:cNvCxnSpPr>
            <p:nvPr/>
          </p:nvCxnSpPr>
          <p:spPr>
            <a:xfrm rot="5400000" flipH="1" flipV="1">
              <a:off x="7684395" y="3180992"/>
              <a:ext cx="98381" cy="414740"/>
            </a:xfrm>
            <a:prstGeom prst="bentConnector2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7" name="Picture 2" descr="\\kp07s012.kp07d0.kp.thyssenkrupp.com\usr\GRAPHIC\CLIPART\Flowsheet\Blue\05 Pyroprocessing\CA for PO 1 strond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688" y="3038741"/>
              <a:ext cx="110858" cy="454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Freihandform 47"/>
            <p:cNvSpPr/>
            <p:nvPr/>
          </p:nvSpPr>
          <p:spPr bwMode="auto">
            <a:xfrm>
              <a:off x="4787768" y="3266824"/>
              <a:ext cx="112670" cy="297244"/>
            </a:xfrm>
            <a:custGeom>
              <a:avLst/>
              <a:gdLst>
                <a:gd name="connsiteX0" fmla="*/ 0 w 235744"/>
                <a:gd name="connsiteY0" fmla="*/ 0 h 533400"/>
                <a:gd name="connsiteX1" fmla="*/ 0 w 235744"/>
                <a:gd name="connsiteY1" fmla="*/ 297656 h 533400"/>
                <a:gd name="connsiteX2" fmla="*/ 235744 w 235744"/>
                <a:gd name="connsiteY2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744" h="533400">
                  <a:moveTo>
                    <a:pt x="0" y="0"/>
                  </a:moveTo>
                  <a:lnTo>
                    <a:pt x="0" y="297656"/>
                  </a:lnTo>
                  <a:lnTo>
                    <a:pt x="235744" y="53340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49" name="Freihandform 48"/>
            <p:cNvSpPr/>
            <p:nvPr/>
          </p:nvSpPr>
          <p:spPr bwMode="auto">
            <a:xfrm flipH="1">
              <a:off x="4787722" y="2833328"/>
              <a:ext cx="46062" cy="239832"/>
            </a:xfrm>
            <a:custGeom>
              <a:avLst/>
              <a:gdLst>
                <a:gd name="connsiteX0" fmla="*/ 0 w 67586"/>
                <a:gd name="connsiteY0" fmla="*/ 0 h 393590"/>
                <a:gd name="connsiteX1" fmla="*/ 67586 w 67586"/>
                <a:gd name="connsiteY1" fmla="*/ 0 h 393590"/>
                <a:gd name="connsiteX2" fmla="*/ 67586 w 67586"/>
                <a:gd name="connsiteY2" fmla="*/ 393590 h 39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" h="393590">
                  <a:moveTo>
                    <a:pt x="0" y="0"/>
                  </a:moveTo>
                  <a:lnTo>
                    <a:pt x="67586" y="0"/>
                  </a:lnTo>
                  <a:lnTo>
                    <a:pt x="67586" y="393590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pic>
          <p:nvPicPr>
            <p:cNvPr id="50" name="Picture 4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408" y="3047078"/>
              <a:ext cx="122387" cy="223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1" name="Gewinkelte Verbindung 7191"/>
            <p:cNvCxnSpPr>
              <a:stCxn id="64" idx="3"/>
            </p:cNvCxnSpPr>
            <p:nvPr/>
          </p:nvCxnSpPr>
          <p:spPr>
            <a:xfrm flipV="1">
              <a:off x="4158959" y="2285840"/>
              <a:ext cx="730871" cy="5708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winkelte Verbindung 7184"/>
            <p:cNvCxnSpPr/>
            <p:nvPr/>
          </p:nvCxnSpPr>
          <p:spPr>
            <a:xfrm rot="16200000" flipV="1">
              <a:off x="4426555" y="1707806"/>
              <a:ext cx="271160" cy="452275"/>
            </a:xfrm>
            <a:prstGeom prst="bentConnector2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Freihandform 52"/>
            <p:cNvSpPr/>
            <p:nvPr/>
          </p:nvSpPr>
          <p:spPr bwMode="auto">
            <a:xfrm>
              <a:off x="4872533" y="3005281"/>
              <a:ext cx="42435" cy="475560"/>
            </a:xfrm>
            <a:custGeom>
              <a:avLst/>
              <a:gdLst>
                <a:gd name="connsiteX0" fmla="*/ 0 w 78538"/>
                <a:gd name="connsiteY0" fmla="*/ 0 h 847083"/>
                <a:gd name="connsiteX1" fmla="*/ 0 w 78538"/>
                <a:gd name="connsiteY1" fmla="*/ 768545 h 847083"/>
                <a:gd name="connsiteX2" fmla="*/ 78538 w 78538"/>
                <a:gd name="connsiteY2" fmla="*/ 847083 h 8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38" h="847083">
                  <a:moveTo>
                    <a:pt x="0" y="0"/>
                  </a:moveTo>
                  <a:lnTo>
                    <a:pt x="0" y="768545"/>
                  </a:lnTo>
                  <a:lnTo>
                    <a:pt x="78538" y="847083"/>
                  </a:lnTo>
                </a:path>
              </a:pathLst>
            </a:custGeom>
            <a:noFill/>
            <a:ln w="22225" cap="flat" cmpd="sng" algn="ctr">
              <a:solidFill>
                <a:srgbClr val="70ACE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1941" tIns="27865" rIns="21941" bIns="27865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731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54" name="Gewinkelter Verbinder 74"/>
            <p:cNvCxnSpPr>
              <a:stCxn id="38" idx="1"/>
            </p:cNvCxnSpPr>
            <p:nvPr/>
          </p:nvCxnSpPr>
          <p:spPr>
            <a:xfrm rot="10800000" flipV="1">
              <a:off x="5167764" y="3323717"/>
              <a:ext cx="325537" cy="86212"/>
            </a:xfrm>
            <a:prstGeom prst="bentConnector3">
              <a:avLst>
                <a:gd name="adj1" fmla="val 50000"/>
              </a:avLst>
            </a:prstGeom>
            <a:noFill/>
            <a:ln w="22225" cap="flat" cmpd="sng" algn="ctr">
              <a:solidFill>
                <a:srgbClr val="70ACE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Textfeld 54"/>
            <p:cNvSpPr txBox="1"/>
            <p:nvPr/>
          </p:nvSpPr>
          <p:spPr>
            <a:xfrm>
              <a:off x="4949378" y="4259774"/>
              <a:ext cx="592181" cy="173076"/>
            </a:xfrm>
            <a:prstGeom prst="rect">
              <a:avLst/>
            </a:prstGeom>
            <a:solidFill>
              <a:srgbClr val="004B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76"/>
                </a:spcBef>
              </a:pPr>
              <a:r>
                <a:rPr lang="en-US" sz="953" dirty="0">
                  <a:solidFill>
                    <a:srgbClr val="92D050"/>
                  </a:solidFill>
                </a:rPr>
                <a:t>ASU</a:t>
              </a:r>
            </a:p>
          </p:txBody>
        </p:sp>
        <p:sp>
          <p:nvSpPr>
            <p:cNvPr id="56" name="Rechteck 55"/>
            <p:cNvSpPr/>
            <p:nvPr/>
          </p:nvSpPr>
          <p:spPr>
            <a:xfrm>
              <a:off x="6347017" y="4336896"/>
              <a:ext cx="24545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hteck 56"/>
            <p:cNvSpPr/>
            <p:nvPr/>
          </p:nvSpPr>
          <p:spPr>
            <a:xfrm>
              <a:off x="4952354" y="3456447"/>
              <a:ext cx="27000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4866327" y="3392309"/>
              <a:ext cx="27000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4953717" y="3392309"/>
              <a:ext cx="27000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7940955" y="3168302"/>
              <a:ext cx="837052" cy="3417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r>
                <a:rPr lang="en-US" sz="750" dirty="0">
                  <a:solidFill>
                    <a:schemeClr val="tx1"/>
                  </a:solidFill>
                </a:rPr>
                <a:t>Cooler exhaust gas</a:t>
              </a:r>
            </a:p>
          </p:txBody>
        </p:sp>
        <p:cxnSp>
          <p:nvCxnSpPr>
            <p:cNvPr id="61" name="Gewinkelte Verbindung 138"/>
            <p:cNvCxnSpPr>
              <a:stCxn id="63" idx="1"/>
              <a:endCxn id="62" idx="3"/>
            </p:cNvCxnSpPr>
            <p:nvPr/>
          </p:nvCxnSpPr>
          <p:spPr>
            <a:xfrm rot="10800000" flipV="1">
              <a:off x="6407974" y="2919407"/>
              <a:ext cx="1532981" cy="743690"/>
            </a:xfrm>
            <a:prstGeom prst="bentConnector3">
              <a:avLst>
                <a:gd name="adj1" fmla="val 81653"/>
              </a:avLst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Rechteck 61"/>
            <p:cNvSpPr/>
            <p:nvPr/>
          </p:nvSpPr>
          <p:spPr>
            <a:xfrm>
              <a:off x="6383428" y="3649597"/>
              <a:ext cx="24545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>
            <a:xfrm>
              <a:off x="7940954" y="2739140"/>
              <a:ext cx="1019372" cy="3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r>
                <a:rPr lang="en-US" sz="750" dirty="0">
                  <a:solidFill>
                    <a:schemeClr val="tx1"/>
                  </a:solidFill>
                </a:rPr>
                <a:t>Fuel transport gas, burner gas</a:t>
              </a:r>
            </a:p>
          </p:txBody>
        </p:sp>
        <p:sp>
          <p:nvSpPr>
            <p:cNvPr id="64" name="Rechteck 63"/>
            <p:cNvSpPr/>
            <p:nvPr/>
          </p:nvSpPr>
          <p:spPr>
            <a:xfrm>
              <a:off x="3603994" y="2115874"/>
              <a:ext cx="554965" cy="3513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r>
                <a:rPr lang="en-US" sz="750" dirty="0">
                  <a:solidFill>
                    <a:schemeClr val="tx1"/>
                  </a:solidFill>
                </a:rPr>
                <a:t>Raw meal to PH</a:t>
              </a:r>
            </a:p>
          </p:txBody>
        </p:sp>
        <p:sp>
          <p:nvSpPr>
            <p:cNvPr id="65" name="Rechteck 64"/>
            <p:cNvSpPr/>
            <p:nvPr/>
          </p:nvSpPr>
          <p:spPr>
            <a:xfrm>
              <a:off x="6433182" y="3773160"/>
              <a:ext cx="27864" cy="152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66"/>
                </a:spcBef>
              </a:pPr>
              <a:endParaRPr lang="en-US" sz="975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Gewinkelte Verbindung 138"/>
            <p:cNvCxnSpPr>
              <a:stCxn id="56" idx="0"/>
              <a:endCxn id="67" idx="2"/>
            </p:cNvCxnSpPr>
            <p:nvPr/>
          </p:nvCxnSpPr>
          <p:spPr>
            <a:xfrm flipH="1" flipV="1">
              <a:off x="6356718" y="4183017"/>
              <a:ext cx="2572" cy="153879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Rechteck 66"/>
            <p:cNvSpPr/>
            <p:nvPr/>
          </p:nvSpPr>
          <p:spPr>
            <a:xfrm>
              <a:off x="6344446" y="4156017"/>
              <a:ext cx="24545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Gewinkelte Verbindung 138"/>
            <p:cNvCxnSpPr>
              <a:stCxn id="63" idx="1"/>
              <a:endCxn id="59" idx="3"/>
            </p:cNvCxnSpPr>
            <p:nvPr/>
          </p:nvCxnSpPr>
          <p:spPr>
            <a:xfrm rot="10800000" flipV="1">
              <a:off x="4980718" y="2919407"/>
              <a:ext cx="2960237" cy="486402"/>
            </a:xfrm>
            <a:prstGeom prst="bentConnector3">
              <a:avLst>
                <a:gd name="adj1" fmla="val 60272"/>
              </a:avLst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echteck 68"/>
            <p:cNvSpPr/>
            <p:nvPr/>
          </p:nvSpPr>
          <p:spPr>
            <a:xfrm>
              <a:off x="3365717" y="1622689"/>
              <a:ext cx="554965" cy="3513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r>
                <a:rPr lang="en-US" sz="750" dirty="0">
                  <a:solidFill>
                    <a:schemeClr val="tx1"/>
                  </a:solidFill>
                </a:rPr>
                <a:t>Exhaust gas PH</a:t>
              </a:r>
            </a:p>
          </p:txBody>
        </p:sp>
        <p:sp>
          <p:nvSpPr>
            <p:cNvPr id="70" name="Rechteck 69"/>
            <p:cNvSpPr/>
            <p:nvPr/>
          </p:nvSpPr>
          <p:spPr>
            <a:xfrm>
              <a:off x="4310066" y="1785239"/>
              <a:ext cx="27000" cy="27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AC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1" name="Gewinkelte Verbindung 7184"/>
            <p:cNvCxnSpPr>
              <a:stCxn id="70" idx="1"/>
              <a:endCxn id="69" idx="3"/>
            </p:cNvCxnSpPr>
            <p:nvPr/>
          </p:nvCxnSpPr>
          <p:spPr>
            <a:xfrm flipH="1" flipV="1">
              <a:off x="3920682" y="1798363"/>
              <a:ext cx="389384" cy="376"/>
            </a:xfrm>
            <a:prstGeom prst="straightConnector1">
              <a:avLst/>
            </a:prstGeom>
            <a:noFill/>
            <a:ln w="22225" cap="flat" cmpd="sng" algn="ctr">
              <a:solidFill>
                <a:srgbClr val="70ACE2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Textfeld 71"/>
            <p:cNvSpPr txBox="1"/>
            <p:nvPr/>
          </p:nvSpPr>
          <p:spPr>
            <a:xfrm>
              <a:off x="4952189" y="4459459"/>
              <a:ext cx="586558" cy="239193"/>
            </a:xfrm>
            <a:prstGeom prst="rect">
              <a:avLst/>
            </a:prstGeom>
            <a:noFill/>
            <a:ln>
              <a:solidFill>
                <a:srgbClr val="70ACE2"/>
              </a:solidFill>
            </a:ln>
          </p:spPr>
          <p:txBody>
            <a:bodyPr wrap="square" lIns="27000" tIns="27000" rIns="27000" bIns="27000" rtlCol="0" anchor="ctr">
              <a:spAutoFit/>
            </a:bodyPr>
            <a:lstStyle/>
            <a:p>
              <a:pPr>
                <a:tabLst>
                  <a:tab pos="202406" algn="l"/>
                </a:tabLst>
              </a:pPr>
              <a:r>
                <a:rPr lang="en-US" sz="600" dirty="0">
                  <a:cs typeface="Calibri" panose="020F0502020204030204" pitchFamily="34" charset="0"/>
                </a:rPr>
                <a:t>O</a:t>
              </a:r>
              <a:r>
                <a:rPr lang="en-US" sz="600" baseline="-25000" dirty="0">
                  <a:cs typeface="Calibri" panose="020F0502020204030204" pitchFamily="34" charset="0"/>
                </a:rPr>
                <a:t>2</a:t>
              </a:r>
              <a:r>
                <a:rPr lang="en-US" sz="600" dirty="0">
                  <a:cs typeface="Calibri" panose="020F0502020204030204" pitchFamily="34" charset="0"/>
                </a:rPr>
                <a:t>   	= 99.5 %</a:t>
              </a:r>
            </a:p>
            <a:p>
              <a:pPr>
                <a:tabLst>
                  <a:tab pos="202406" algn="l"/>
                </a:tabLst>
              </a:pPr>
              <a:r>
                <a:rPr lang="en-US" sz="600" dirty="0">
                  <a:cs typeface="Calibri" panose="020F0502020204030204" pitchFamily="34" charset="0"/>
                </a:rPr>
                <a:t>N</a:t>
              </a:r>
              <a:r>
                <a:rPr lang="en-US" sz="600" baseline="-25000" dirty="0">
                  <a:cs typeface="Calibri" panose="020F0502020204030204" pitchFamily="34" charset="0"/>
                </a:rPr>
                <a:t>2</a:t>
              </a:r>
              <a:r>
                <a:rPr lang="en-US" sz="600" dirty="0">
                  <a:cs typeface="Calibri" panose="020F0502020204030204" pitchFamily="34" charset="0"/>
                </a:rPr>
                <a:t> 	= 0.5 %</a:t>
              </a:r>
              <a:endParaRPr lang="en-US" sz="600" baseline="-25000" dirty="0">
                <a:cs typeface="Calibri" panose="020F0502020204030204" pitchFamily="34" charset="0"/>
              </a:endParaRPr>
            </a:p>
          </p:txBody>
        </p:sp>
        <p:pic>
          <p:nvPicPr>
            <p:cNvPr id="73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94974" y="1748085"/>
              <a:ext cx="101202" cy="100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4" name="Gerade Verbindung mit Pfeil 73"/>
            <p:cNvCxnSpPr>
              <a:stCxn id="55" idx="3"/>
              <a:endCxn id="56" idx="1"/>
            </p:cNvCxnSpPr>
            <p:nvPr/>
          </p:nvCxnSpPr>
          <p:spPr>
            <a:xfrm>
              <a:off x="5541559" y="4346312"/>
              <a:ext cx="805458" cy="4085"/>
            </a:xfrm>
            <a:prstGeom prst="straightConnector1">
              <a:avLst/>
            </a:prstGeom>
            <a:noFill/>
            <a:ln w="22225" cap="flat" cmpd="sng" algn="ctr">
              <a:solidFill>
                <a:srgbClr val="92D05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5" name="Textfeld 74"/>
            <p:cNvSpPr txBox="1"/>
            <p:nvPr/>
          </p:nvSpPr>
          <p:spPr>
            <a:xfrm>
              <a:off x="3734821" y="3818576"/>
              <a:ext cx="1029674" cy="135755"/>
            </a:xfrm>
            <a:prstGeom prst="rect">
              <a:avLst/>
            </a:prstGeom>
            <a:solidFill>
              <a:srgbClr val="004B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76"/>
                </a:spcBef>
              </a:pPr>
              <a:r>
                <a:rPr lang="en-US" sz="953" dirty="0">
                  <a:solidFill>
                    <a:srgbClr val="92D050"/>
                  </a:solidFill>
                </a:rPr>
                <a:t>Kiln</a:t>
              </a:r>
            </a:p>
          </p:txBody>
        </p:sp>
        <p:cxnSp>
          <p:nvCxnSpPr>
            <p:cNvPr id="76" name="Gerade Verbindung mit Pfeil 75"/>
            <p:cNvCxnSpPr>
              <a:stCxn id="75" idx="3"/>
            </p:cNvCxnSpPr>
            <p:nvPr/>
          </p:nvCxnSpPr>
          <p:spPr>
            <a:xfrm flipV="1">
              <a:off x="4764495" y="3704218"/>
              <a:ext cx="314085" cy="182235"/>
            </a:xfrm>
            <a:prstGeom prst="straightConnector1">
              <a:avLst/>
            </a:prstGeom>
            <a:noFill/>
            <a:ln w="22225" cap="flat" cmpd="sng" algn="ctr">
              <a:solidFill>
                <a:srgbClr val="92D05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Textfeld 76"/>
            <p:cNvSpPr txBox="1"/>
            <p:nvPr/>
          </p:nvSpPr>
          <p:spPr>
            <a:xfrm>
              <a:off x="7354396" y="4931892"/>
              <a:ext cx="1117417" cy="173076"/>
            </a:xfrm>
            <a:prstGeom prst="rect">
              <a:avLst/>
            </a:prstGeom>
            <a:solidFill>
              <a:srgbClr val="004B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76"/>
                </a:spcBef>
              </a:pPr>
              <a:r>
                <a:rPr lang="en-US" sz="953" dirty="0">
                  <a:solidFill>
                    <a:srgbClr val="92D050"/>
                  </a:solidFill>
                </a:rPr>
                <a:t>Cooler</a:t>
              </a:r>
            </a:p>
          </p:txBody>
        </p:sp>
        <p:cxnSp>
          <p:nvCxnSpPr>
            <p:cNvPr id="78" name="Gerade Verbindung mit Pfeil 77"/>
            <p:cNvCxnSpPr>
              <a:stCxn id="77" idx="0"/>
            </p:cNvCxnSpPr>
            <p:nvPr/>
          </p:nvCxnSpPr>
          <p:spPr>
            <a:xfrm flipH="1" flipV="1">
              <a:off x="7438066" y="4174516"/>
              <a:ext cx="475039" cy="757376"/>
            </a:xfrm>
            <a:prstGeom prst="straightConnector1">
              <a:avLst/>
            </a:prstGeom>
            <a:noFill/>
            <a:ln w="22225" cap="flat" cmpd="sng" algn="ctr">
              <a:solidFill>
                <a:srgbClr val="92D05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" name="Textfeld 78"/>
            <p:cNvSpPr txBox="1"/>
            <p:nvPr/>
          </p:nvSpPr>
          <p:spPr>
            <a:xfrm>
              <a:off x="5143661" y="2571668"/>
              <a:ext cx="708247" cy="167472"/>
            </a:xfrm>
            <a:prstGeom prst="rect">
              <a:avLst/>
            </a:prstGeom>
            <a:solidFill>
              <a:srgbClr val="004B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76"/>
                </a:spcBef>
              </a:pPr>
              <a:r>
                <a:rPr lang="en-US" sz="953" dirty="0" err="1">
                  <a:solidFill>
                    <a:srgbClr val="92D050"/>
                  </a:solidFill>
                </a:rPr>
                <a:t>Calciner</a:t>
              </a:r>
              <a:endParaRPr lang="en-US" sz="953" dirty="0">
                <a:solidFill>
                  <a:srgbClr val="92D050"/>
                </a:solidFill>
              </a:endParaRPr>
            </a:p>
          </p:txBody>
        </p:sp>
        <p:cxnSp>
          <p:nvCxnSpPr>
            <p:cNvPr id="80" name="Gerade Verbindung mit Pfeil 79"/>
            <p:cNvCxnSpPr>
              <a:stCxn id="79" idx="1"/>
            </p:cNvCxnSpPr>
            <p:nvPr/>
          </p:nvCxnSpPr>
          <p:spPr>
            <a:xfrm flipH="1">
              <a:off x="4951077" y="2655404"/>
              <a:ext cx="192584" cy="496973"/>
            </a:xfrm>
            <a:prstGeom prst="straightConnector1">
              <a:avLst/>
            </a:prstGeom>
            <a:noFill/>
            <a:ln w="22225" cap="flat" cmpd="sng" algn="ctr">
              <a:solidFill>
                <a:srgbClr val="92D05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" name="Textfeld 80"/>
          <p:cNvSpPr txBox="1"/>
          <p:nvPr/>
        </p:nvSpPr>
        <p:spPr>
          <a:xfrm>
            <a:off x="4195296" y="516107"/>
            <a:ext cx="4027743" cy="3030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sv-SE" sz="1600" b="1" dirty="0" smtClean="0"/>
              <a:t>Oxyfuel </a:t>
            </a:r>
            <a:r>
              <a:rPr lang="sv-SE" sz="1600" b="1" dirty="0"/>
              <a:t>2nd genenation </a:t>
            </a:r>
            <a:r>
              <a:rPr lang="sv-SE" sz="1600" b="1" dirty="0" smtClean="0"/>
              <a:t>process scheme</a:t>
            </a:r>
            <a:endParaRPr lang="en-US" sz="1600" b="1" dirty="0" smtClean="0"/>
          </a:p>
        </p:txBody>
      </p:sp>
      <p:sp>
        <p:nvSpPr>
          <p:cNvPr id="4" name="Rechteck 3"/>
          <p:cNvSpPr/>
          <p:nvPr/>
        </p:nvSpPr>
        <p:spPr>
          <a:xfrm>
            <a:off x="330660" y="4296354"/>
            <a:ext cx="5715576" cy="74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WP6 LCA Next </a:t>
            </a:r>
            <a:r>
              <a:rPr lang="en-US" b="1" dirty="0"/>
              <a:t>step</a:t>
            </a:r>
            <a:r>
              <a:rPr lang="en-US" dirty="0"/>
              <a:t>: </a:t>
            </a:r>
            <a:r>
              <a:rPr lang="en-US" dirty="0" smtClean="0"/>
              <a:t>WP </a:t>
            </a:r>
            <a:r>
              <a:rPr lang="en-US" dirty="0"/>
              <a:t>6 starts in June 2021, NTNU is already busy with literature study and pre-organization of information for the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environmental impact </a:t>
            </a:r>
            <a:r>
              <a:rPr lang="en-US" dirty="0"/>
              <a:t>and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life cycle analysis</a:t>
            </a:r>
          </a:p>
        </p:txBody>
      </p:sp>
    </p:spTree>
    <p:extLst>
      <p:ext uri="{BB962C8B-B14F-4D97-AF65-F5344CB8AC3E}">
        <p14:creationId xmlns:p14="http://schemas.microsoft.com/office/powerpoint/2010/main" val="38790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</a:t>
            </a:r>
            <a:r>
              <a:rPr lang="de-DE" dirty="0" err="1" smtClean="0"/>
              <a:t>teps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8313" y="1058400"/>
            <a:ext cx="8207375" cy="1406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 what our meetings look like </a:t>
            </a:r>
            <a:r>
              <a:rPr lang="en-US" dirty="0" smtClean="0"/>
              <a:t>today</a:t>
            </a:r>
          </a:p>
          <a:p>
            <a:r>
              <a:rPr lang="en-US" dirty="0" smtClean="0"/>
              <a:t>Unfortunately, the pandemic happened in a time frame heavy with experimental activities </a:t>
            </a:r>
            <a:r>
              <a:rPr lang="en-US" dirty="0" smtClean="0">
                <a:sym typeface="Wingdings" panose="05000000000000000000" pitchFamily="2" charset="2"/>
              </a:rPr>
              <a:t> some experiments are postponed due to safety measures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Staying in contact during the pandemic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3376214" y="2189330"/>
            <a:ext cx="5298510" cy="2732549"/>
          </a:xfrm>
          <a:prstGeom prst="rect">
            <a:avLst/>
          </a:prstGeom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466724" y="2189330"/>
            <a:ext cx="2814694" cy="2833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 panose="05000000000000000000" pitchFamily="2" charset="2"/>
              </a:rPr>
              <a:t>The consortium partners are working together to abate any further delays by starting simulation tasks earlier than planned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this helps keep the project on track and insures CCS research is accelerate!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Next </a:t>
            </a:r>
            <a:r>
              <a:rPr lang="de-DE" dirty="0" err="1" smtClean="0">
                <a:sym typeface="Wingdings" panose="05000000000000000000" pitchFamily="2" charset="2"/>
              </a:rPr>
              <a:t>progress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meeting</a:t>
            </a:r>
            <a:r>
              <a:rPr lang="de-DE" dirty="0" smtClean="0"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sym typeface="Wingdings" panose="05000000000000000000" pitchFamily="2" charset="2"/>
              </a:rPr>
              <a:t>January</a:t>
            </a:r>
            <a:r>
              <a:rPr lang="de-DE" dirty="0" smtClean="0">
                <a:sym typeface="Wingdings" panose="05000000000000000000" pitchFamily="2" charset="2"/>
              </a:rPr>
              <a:t> 27 &amp; 28, 2021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288221" y="502257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9388" indent="-179388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6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4445876" y="51553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9388" indent="-179388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600" b="1" dirty="0" smtClean="0"/>
          </a:p>
        </p:txBody>
      </p:sp>
      <p:sp>
        <p:nvSpPr>
          <p:cNvPr id="10" name="Rechteck 9"/>
          <p:cNvSpPr/>
          <p:nvPr/>
        </p:nvSpPr>
        <p:spPr>
          <a:xfrm>
            <a:off x="4595648" y="4937740"/>
            <a:ext cx="3862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>
              <a:buClr>
                <a:srgbClr val="00BEFF"/>
              </a:buClr>
              <a:buFont typeface="Arial" panose="020B0604020202020204" pitchFamily="34" charset="0"/>
              <a:buChar char="•"/>
            </a:pPr>
            <a:r>
              <a:rPr lang="de-DE" sz="1600" b="1" dirty="0" err="1" smtClean="0">
                <a:solidFill>
                  <a:srgbClr val="323232"/>
                </a:solidFill>
              </a:rPr>
              <a:t>Excellent</a:t>
            </a:r>
            <a:r>
              <a:rPr lang="de-DE" sz="1600" b="1" dirty="0" smtClean="0">
                <a:solidFill>
                  <a:srgbClr val="323232"/>
                </a:solidFill>
              </a:rPr>
              <a:t> </a:t>
            </a:r>
            <a:r>
              <a:rPr lang="de-DE" sz="1600" b="1" dirty="0">
                <a:solidFill>
                  <a:srgbClr val="323232"/>
                </a:solidFill>
              </a:rPr>
              <a:t>Project Team</a:t>
            </a:r>
          </a:p>
        </p:txBody>
      </p:sp>
    </p:spTree>
    <p:extLst>
      <p:ext uri="{BB962C8B-B14F-4D97-AF65-F5344CB8AC3E}">
        <p14:creationId xmlns:p14="http://schemas.microsoft.com/office/powerpoint/2010/main" val="22037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P:\Laufende_Internationale_Projekte\AC²OCem\06 Logos\03 ACT\ACT logo digital use RGB 300dp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8400"/>
            <a:ext cx="1267618" cy="92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0" lvl="5" indent="0">
              <a:buNone/>
            </a:pPr>
            <a:endParaRPr lang="en-US" sz="1150" dirty="0" smtClean="0"/>
          </a:p>
          <a:p>
            <a:pPr marL="1714500" lvl="5" indent="0">
              <a:buNone/>
            </a:pPr>
            <a:r>
              <a:rPr lang="en-US" sz="1400" dirty="0" smtClean="0"/>
              <a:t>AC²OCem </a:t>
            </a:r>
            <a:r>
              <a:rPr lang="en-US" sz="1400" dirty="0"/>
              <a:t>is funded through the ACT program (Accelerating CCS Technologies, Horizon2020 Project No 299663). 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Financial contributions, </a:t>
            </a:r>
            <a:r>
              <a:rPr lang="en-US" sz="1400" dirty="0"/>
              <a:t>from </a:t>
            </a:r>
            <a:r>
              <a:rPr lang="en-US" sz="1400" dirty="0" smtClean="0"/>
              <a:t>the following agencies, </a:t>
            </a:r>
            <a:r>
              <a:rPr lang="en-US" sz="1400" dirty="0"/>
              <a:t>are gratefully </a:t>
            </a:r>
            <a:r>
              <a:rPr lang="en-US" sz="1400" dirty="0" smtClean="0"/>
              <a:t>acknowledged </a:t>
            </a:r>
            <a:endParaRPr lang="en-US" sz="1400" dirty="0"/>
          </a:p>
          <a:p>
            <a:pPr lvl="0"/>
            <a:r>
              <a:rPr lang="en-US" sz="1400" dirty="0"/>
              <a:t>Research Council of Norway, (RCN), Norway</a:t>
            </a:r>
          </a:p>
          <a:p>
            <a:pPr lvl="0"/>
            <a:r>
              <a:rPr lang="en-US" sz="1400" dirty="0"/>
              <a:t>Federal Ministry for Economic Affairs and Energy (</a:t>
            </a:r>
            <a:r>
              <a:rPr lang="en-US" sz="1400" dirty="0" err="1"/>
              <a:t>BMWi</a:t>
            </a:r>
            <a:r>
              <a:rPr lang="en-US" sz="1400" dirty="0"/>
              <a:t>), Germany</a:t>
            </a:r>
          </a:p>
          <a:p>
            <a:pPr lvl="0"/>
            <a:r>
              <a:rPr lang="en-US" sz="1400" dirty="0"/>
              <a:t>Swiss Federal Office of Energy (SFOE), Switzerland</a:t>
            </a:r>
          </a:p>
          <a:p>
            <a:pPr lvl="0"/>
            <a:r>
              <a:rPr lang="en-US" sz="1400" dirty="0"/>
              <a:t>General Secretariat for Research and Development (GSRT), Greece</a:t>
            </a:r>
          </a:p>
          <a:p>
            <a:pPr lvl="0"/>
            <a:r>
              <a:rPr lang="en-US" sz="1400" dirty="0"/>
              <a:t>French Environment &amp; Energy Management Agency (ADEME), France 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to our funding agencies</a:t>
            </a:r>
            <a:endParaRPr lang="en-US" dirty="0"/>
          </a:p>
        </p:txBody>
      </p:sp>
      <p:pic>
        <p:nvPicPr>
          <p:cNvPr id="7" name="Grafik 6" descr="P:\Laufende_Internationale_Projekte\AC²OCem\06 Logos\07 General Secretariat for Research and Development (GSRT), Greece\ESPA en_web_vertic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48" y="4391727"/>
            <a:ext cx="914083" cy="63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P:\Laufende_Internationale_Projekte\AC²OCem\06 Logos\07 General Secretariat for Research and Development (GSRT), Greece\EU_ESI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41" y="4376708"/>
            <a:ext cx="818356" cy="66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P:\Laufende_Internationale_Projekte\AC²OCem\06 Logos\07 General Secretariat for Research and Development (GSRT), Greece\GSR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12" y="4376708"/>
            <a:ext cx="1328102" cy="43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P:\Laufende_Internationale_Projekte\AC²OCem\06 Logos\08 Swiss Federal Office of Energy (SFOE), Switzerland\BFE_e_RGB_pos_hoch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74" y="4376708"/>
            <a:ext cx="1828165" cy="60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C:\Users\kroumian\AppData\Local\Microsoft\Windows\INetCache\Content.Word\BMWi_Fz_2017_Office_Farbe_en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9348" r="7878" b="8523"/>
          <a:stretch/>
        </p:blipFill>
        <p:spPr bwMode="auto">
          <a:xfrm>
            <a:off x="2695988" y="4349340"/>
            <a:ext cx="916087" cy="103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P:\Laufende_Internationale_Projekte\AC²OCem\06 Logos\09 The Research Council of Norway, (RCN), Norway\RCN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r="4685"/>
          <a:stretch/>
        </p:blipFill>
        <p:spPr bwMode="auto">
          <a:xfrm>
            <a:off x="420523" y="4391728"/>
            <a:ext cx="1171575" cy="47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C:\Users\kroumian\AppData\Local\Microsoft\Windows\INetCache\Content.Word\ADEMENGRVB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4363899"/>
            <a:ext cx="945198" cy="969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2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Dipl.-Ing. </a:t>
            </a:r>
            <a:r>
              <a:rPr lang="de-DE" dirty="0" smtClean="0"/>
              <a:t>Jörg Maier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63396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63491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j</a:t>
            </a:r>
            <a:r>
              <a:rPr lang="de-DE" dirty="0" smtClean="0"/>
              <a:t>oerg.maier@ifk.uni-stuttgart.de</a:t>
            </a:r>
            <a:endParaRPr lang="de-DE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02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Progress </a:t>
            </a:r>
            <a:r>
              <a:rPr lang="de-DE" dirty="0" err="1" smtClean="0"/>
              <a:t>of</a:t>
            </a:r>
            <a:r>
              <a:rPr lang="de-DE" dirty="0" smtClean="0"/>
              <a:t> AC²OCem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636614"/>
            <a:ext cx="8677276" cy="476076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631359" y="1013250"/>
            <a:ext cx="2760692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  ✓</a:t>
            </a:r>
            <a:r>
              <a:rPr lang="en-US" dirty="0" smtClean="0"/>
              <a:t>       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</a:t>
            </a:r>
            <a:r>
              <a:rPr lang="en-US" dirty="0" smtClean="0"/>
              <a:t>                              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5325828" y="1562282"/>
            <a:ext cx="2541080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   </a:t>
            </a:r>
            <a:r>
              <a:rPr lang="en-US" dirty="0" smtClean="0"/>
              <a:t>       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</a:t>
            </a:r>
            <a:r>
              <a:rPr lang="en-US" dirty="0" smtClean="0"/>
              <a:t>                               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5056936" y="2272710"/>
            <a:ext cx="2441694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                       ✓</a:t>
            </a:r>
            <a:r>
              <a:rPr lang="en-US" dirty="0" smtClean="0"/>
              <a:t>         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  </a:t>
            </a:r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6344497" y="1613491"/>
            <a:ext cx="251871" cy="2620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792572" y="1618937"/>
            <a:ext cx="251871" cy="2620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33038" y="2855644"/>
            <a:ext cx="2611612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       ✓</a:t>
            </a:r>
            <a:r>
              <a:rPr lang="en-US" dirty="0" smtClean="0"/>
              <a:t>                    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</a:t>
            </a:r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   ✓</a:t>
            </a:r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6285926" y="3532170"/>
            <a:ext cx="1497526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✓                    ✓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Ellipse 16"/>
          <p:cNvSpPr/>
          <p:nvPr/>
        </p:nvSpPr>
        <p:spPr>
          <a:xfrm>
            <a:off x="7034148" y="2521122"/>
            <a:ext cx="251871" cy="2620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particle combustion tests with HDPE in Oxyfuel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Task 2.1</a:t>
            </a:r>
            <a:endParaRPr lang="en-US" dirty="0"/>
          </a:p>
        </p:txBody>
      </p:sp>
      <p:graphicFrame>
        <p:nvGraphicFramePr>
          <p:cNvPr id="27" name="Inhaltsplatzhalter 9">
            <a:extLst>
              <a:ext uri="{FF2B5EF4-FFF2-40B4-BE49-F238E27FC236}">
                <a16:creationId xmlns:a16="http://schemas.microsoft.com/office/drawing/2014/main" xmlns="" id="{299A9E69-1D33-49E2-98E2-34A3FFA15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618456"/>
              </p:ext>
            </p:extLst>
          </p:nvPr>
        </p:nvGraphicFramePr>
        <p:xfrm>
          <a:off x="5133098" y="992625"/>
          <a:ext cx="3841439" cy="265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638262"/>
              </p:ext>
            </p:extLst>
          </p:nvPr>
        </p:nvGraphicFramePr>
        <p:xfrm>
          <a:off x="5730919" y="3670735"/>
          <a:ext cx="3168117" cy="1523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39"/>
                <a:gridCol w="1056039"/>
                <a:gridCol w="1056039"/>
              </a:tblGrid>
              <a:tr h="304663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Size [mm]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Temp</a:t>
                      </a:r>
                      <a:r>
                        <a:rPr lang="de-DE" sz="1100" dirty="0" smtClean="0"/>
                        <a:t> [°C]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Case</a:t>
                      </a:r>
                      <a:endParaRPr lang="en-US" sz="1100" dirty="0"/>
                    </a:p>
                  </a:txBody>
                  <a:tcPr/>
                </a:tc>
              </a:tr>
              <a:tr h="304663">
                <a:tc rowSpan="4"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8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Air (Luft)</a:t>
                      </a:r>
                      <a:endParaRPr lang="en-US" sz="1100" dirty="0"/>
                    </a:p>
                  </a:txBody>
                  <a:tcPr/>
                </a:tc>
              </a:tr>
              <a:tr h="3046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1200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OXY30</a:t>
                      </a:r>
                      <a:endParaRPr lang="en-US" sz="1100" dirty="0"/>
                    </a:p>
                  </a:txBody>
                  <a:tcPr/>
                </a:tc>
              </a:tr>
              <a:tr h="3046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OXY50</a:t>
                      </a:r>
                      <a:endParaRPr lang="en-US" sz="1100" dirty="0"/>
                    </a:p>
                  </a:txBody>
                  <a:tcPr/>
                </a:tc>
              </a:tr>
              <a:tr h="3046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OXY75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Freihandform: Form 13">
            <a:extLst>
              <a:ext uri="{FF2B5EF4-FFF2-40B4-BE49-F238E27FC236}">
                <a16:creationId xmlns:a16="http://schemas.microsoft.com/office/drawing/2014/main" xmlns="" id="{BD422B0D-3532-499A-B876-B927EE53ED11}"/>
              </a:ext>
            </a:extLst>
          </p:cNvPr>
          <p:cNvSpPr/>
          <p:nvPr/>
        </p:nvSpPr>
        <p:spPr>
          <a:xfrm>
            <a:off x="6231339" y="1394751"/>
            <a:ext cx="2167278" cy="1171913"/>
          </a:xfrm>
          <a:custGeom>
            <a:avLst/>
            <a:gdLst>
              <a:gd name="connsiteX0" fmla="*/ 0 w 2667000"/>
              <a:gd name="connsiteY0" fmla="*/ 0 h 1524000"/>
              <a:gd name="connsiteX1" fmla="*/ 704850 w 2667000"/>
              <a:gd name="connsiteY1" fmla="*/ 695325 h 1524000"/>
              <a:gd name="connsiteX2" fmla="*/ 1647825 w 2667000"/>
              <a:gd name="connsiteY2" fmla="*/ 1247775 h 1524000"/>
              <a:gd name="connsiteX3" fmla="*/ 2667000 w 266700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1524000">
                <a:moveTo>
                  <a:pt x="0" y="0"/>
                </a:moveTo>
                <a:cubicBezTo>
                  <a:pt x="215106" y="243681"/>
                  <a:pt x="430213" y="487363"/>
                  <a:pt x="704850" y="695325"/>
                </a:cubicBezTo>
                <a:cubicBezTo>
                  <a:pt x="979488" y="903288"/>
                  <a:pt x="1320800" y="1109663"/>
                  <a:pt x="1647825" y="1247775"/>
                </a:cubicBezTo>
                <a:cubicBezTo>
                  <a:pt x="1974850" y="1385887"/>
                  <a:pt x="2487612" y="1479550"/>
                  <a:pt x="2667000" y="1524000"/>
                </a:cubicBezTo>
              </a:path>
            </a:pathLst>
          </a:custGeom>
          <a:noFill/>
          <a:ln w="127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39" name="Freihandform: Form 12">
            <a:extLst>
              <a:ext uri="{FF2B5EF4-FFF2-40B4-BE49-F238E27FC236}">
                <a16:creationId xmlns:a16="http://schemas.microsoft.com/office/drawing/2014/main" xmlns="" id="{373020AC-9150-48AD-B88D-7922C6D5C32F}"/>
              </a:ext>
            </a:extLst>
          </p:cNvPr>
          <p:cNvSpPr/>
          <p:nvPr/>
        </p:nvSpPr>
        <p:spPr>
          <a:xfrm>
            <a:off x="6197603" y="1471354"/>
            <a:ext cx="658211" cy="964477"/>
          </a:xfrm>
          <a:custGeom>
            <a:avLst/>
            <a:gdLst>
              <a:gd name="connsiteX0" fmla="*/ 0 w 714375"/>
              <a:gd name="connsiteY0" fmla="*/ 0 h 876300"/>
              <a:gd name="connsiteX1" fmla="*/ 304800 w 714375"/>
              <a:gd name="connsiteY1" fmla="*/ 514350 h 876300"/>
              <a:gd name="connsiteX2" fmla="*/ 714375 w 714375"/>
              <a:gd name="connsiteY2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375" h="876300">
                <a:moveTo>
                  <a:pt x="0" y="0"/>
                </a:moveTo>
                <a:cubicBezTo>
                  <a:pt x="92869" y="184150"/>
                  <a:pt x="185738" y="368300"/>
                  <a:pt x="304800" y="514350"/>
                </a:cubicBezTo>
                <a:cubicBezTo>
                  <a:pt x="423862" y="660400"/>
                  <a:pt x="569118" y="768350"/>
                  <a:pt x="714375" y="876300"/>
                </a:cubicBezTo>
              </a:path>
            </a:pathLst>
          </a:custGeom>
          <a:ln w="127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xmlns="" id="{EB27042D-E662-4271-83A2-B2AE6F6C34A6}"/>
              </a:ext>
            </a:extLst>
          </p:cNvPr>
          <p:cNvSpPr txBox="1"/>
          <p:nvPr/>
        </p:nvSpPr>
        <p:spPr>
          <a:xfrm>
            <a:off x="6092313" y="2011381"/>
            <a:ext cx="567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>
                <a:solidFill>
                  <a:srgbClr val="00B050"/>
                </a:solidFill>
                <a:latin typeface="Arial Nova Cond" panose="020B0506020202020204" pitchFamily="34" charset="0"/>
              </a:rPr>
              <a:t>Temp</a:t>
            </a:r>
            <a:r>
              <a:rPr lang="de-DE" sz="1100" dirty="0">
                <a:solidFill>
                  <a:srgbClr val="00B050"/>
                </a:solidFill>
                <a:latin typeface="Arial Nova Cond" panose="020B0506020202020204" pitchFamily="34" charset="0"/>
              </a:rPr>
              <a:t>.</a:t>
            </a:r>
          </a:p>
          <a:p>
            <a:pPr algn="ctr"/>
            <a:r>
              <a:rPr lang="de-DE" sz="1100" dirty="0">
                <a:solidFill>
                  <a:srgbClr val="00B050"/>
                </a:solidFill>
                <a:latin typeface="Arial Nova Cond" panose="020B0506020202020204" pitchFamily="34" charset="0"/>
              </a:rPr>
              <a:t>a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xmlns="" id="{0EE6E214-064D-4C94-A31B-90913909913B}"/>
              </a:ext>
            </a:extLst>
          </p:cNvPr>
          <p:cNvSpPr txBox="1"/>
          <p:nvPr/>
        </p:nvSpPr>
        <p:spPr>
          <a:xfrm>
            <a:off x="6855213" y="1819382"/>
            <a:ext cx="787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  <a:latin typeface="Arial Nova Cond" panose="020B0506020202020204" pitchFamily="34" charset="0"/>
              </a:rPr>
              <a:t>O</a:t>
            </a:r>
            <a:r>
              <a:rPr lang="en-US" sz="1100" baseline="-25000" dirty="0" smtClean="0">
                <a:solidFill>
                  <a:schemeClr val="accent2"/>
                </a:solidFill>
                <a:latin typeface="Arial Nova Cond" panose="020B0506020202020204" pitchFamily="34" charset="0"/>
              </a:rPr>
              <a:t>2</a:t>
            </a:r>
            <a:r>
              <a:rPr lang="en-US" sz="1100" dirty="0" smtClean="0">
                <a:solidFill>
                  <a:schemeClr val="accent2"/>
                </a:solidFill>
                <a:latin typeface="Arial Nova Cond" panose="020B0506020202020204" pitchFamily="34" charset="0"/>
              </a:rPr>
              <a:t> content</a:t>
            </a:r>
            <a:endParaRPr lang="en-US" sz="1100" dirty="0">
              <a:solidFill>
                <a:schemeClr val="accent2"/>
              </a:solidFill>
              <a:latin typeface="Arial Nova Cond" panose="020B0506020202020204" pitchFamily="34" charset="0"/>
            </a:endParaRPr>
          </a:p>
        </p:txBody>
      </p:sp>
      <p:sp>
        <p:nvSpPr>
          <p:cNvPr id="42" name="Textfeld 11">
            <a:extLst>
              <a:ext uri="{FF2B5EF4-FFF2-40B4-BE49-F238E27FC236}">
                <a16:creationId xmlns:a16="http://schemas.microsoft.com/office/drawing/2014/main" xmlns="" id="{4559DDA2-A860-4ED8-AC4C-3CF370D68714}"/>
              </a:ext>
            </a:extLst>
          </p:cNvPr>
          <p:cNvSpPr txBox="1"/>
          <p:nvPr/>
        </p:nvSpPr>
        <p:spPr>
          <a:xfrm>
            <a:off x="6506402" y="1799060"/>
            <a:ext cx="307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2"/>
                </a:solidFill>
                <a:latin typeface="Arial Nova Cond" panose="020B0506020202020204" pitchFamily="34" charset="0"/>
              </a:rPr>
              <a:t>b</a:t>
            </a:r>
          </a:p>
        </p:txBody>
      </p:sp>
      <p:sp>
        <p:nvSpPr>
          <p:cNvPr id="43" name="Textfeld 11">
            <a:extLst>
              <a:ext uri="{FF2B5EF4-FFF2-40B4-BE49-F238E27FC236}">
                <a16:creationId xmlns:a16="http://schemas.microsoft.com/office/drawing/2014/main" xmlns="" id="{657F8226-1664-41FD-8ACC-7537091C8B6F}"/>
              </a:ext>
            </a:extLst>
          </p:cNvPr>
          <p:cNvSpPr txBox="1"/>
          <p:nvPr/>
        </p:nvSpPr>
        <p:spPr>
          <a:xfrm>
            <a:off x="7161381" y="2174222"/>
            <a:ext cx="307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2"/>
                </a:solidFill>
                <a:latin typeface="Arial Nova Cond" panose="020B0506020202020204" pitchFamily="34" charset="0"/>
              </a:rPr>
              <a:t>c</a:t>
            </a:r>
          </a:p>
        </p:txBody>
      </p:sp>
      <p:sp>
        <p:nvSpPr>
          <p:cNvPr id="44" name="Textfeld 11">
            <a:extLst>
              <a:ext uri="{FF2B5EF4-FFF2-40B4-BE49-F238E27FC236}">
                <a16:creationId xmlns:a16="http://schemas.microsoft.com/office/drawing/2014/main" xmlns="" id="{ACE05EEF-0EFD-4489-BF75-8789BA7F46EF}"/>
              </a:ext>
            </a:extLst>
          </p:cNvPr>
          <p:cNvSpPr txBox="1"/>
          <p:nvPr/>
        </p:nvSpPr>
        <p:spPr>
          <a:xfrm>
            <a:off x="7865409" y="2479724"/>
            <a:ext cx="307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2"/>
                </a:solidFill>
                <a:latin typeface="Arial Nova Cond" panose="020B0506020202020204" pitchFamily="34" charset="0"/>
              </a:rPr>
              <a:t>d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13205" y="1015544"/>
            <a:ext cx="4173201" cy="911620"/>
            <a:chOff x="1107013" y="992624"/>
            <a:chExt cx="4173201" cy="911620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1458000" y="1058400"/>
              <a:ext cx="3822214" cy="792000"/>
              <a:chOff x="1475020" y="1045091"/>
              <a:chExt cx="3504467" cy="792000"/>
            </a:xfrm>
          </p:grpSpPr>
          <p:pic>
            <p:nvPicPr>
              <p:cNvPr id="29" name="Inhaltsplatzhalter 8">
                <a:extLst>
                  <a:ext uri="{FF2B5EF4-FFF2-40B4-BE49-F238E27FC236}">
                    <a16:creationId xmlns:a16="http://schemas.microsoft.com/office/drawing/2014/main" xmlns="" id="{35DAF781-60D4-4F22-8F6B-D4E491865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85654" b="50262"/>
              <a:stretch/>
            </p:blipFill>
            <p:spPr>
              <a:xfrm>
                <a:off x="1475020" y="1045091"/>
                <a:ext cx="867559" cy="792000"/>
              </a:xfrm>
              <a:prstGeom prst="rect">
                <a:avLst/>
              </a:prstGeom>
            </p:spPr>
          </p:pic>
          <p:pic>
            <p:nvPicPr>
              <p:cNvPr id="30" name="Inhaltsplatzhalter 8">
                <a:extLst>
                  <a:ext uri="{FF2B5EF4-FFF2-40B4-BE49-F238E27FC236}">
                    <a16:creationId xmlns:a16="http://schemas.microsoft.com/office/drawing/2014/main" xmlns="" id="{35DAF781-60D4-4F22-8F6B-D4E491865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419" r="57026" b="50262"/>
              <a:stretch/>
            </p:blipFill>
            <p:spPr>
              <a:xfrm>
                <a:off x="2342579" y="1045091"/>
                <a:ext cx="886964" cy="792000"/>
              </a:xfrm>
              <a:prstGeom prst="rect">
                <a:avLst/>
              </a:prstGeom>
            </p:spPr>
          </p:pic>
          <p:pic>
            <p:nvPicPr>
              <p:cNvPr id="33" name="Inhaltsplatzhalter 8">
                <a:extLst>
                  <a:ext uri="{FF2B5EF4-FFF2-40B4-BE49-F238E27FC236}">
                    <a16:creationId xmlns:a16="http://schemas.microsoft.com/office/drawing/2014/main" xmlns="" id="{35DAF781-60D4-4F22-8F6B-D4E491865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8432" t="49934" r="7111" b="760"/>
              <a:stretch/>
            </p:blipFill>
            <p:spPr>
              <a:xfrm>
                <a:off x="4090689" y="1045091"/>
                <a:ext cx="888798" cy="792000"/>
              </a:xfrm>
              <a:prstGeom prst="rect">
                <a:avLst/>
              </a:prstGeom>
            </p:spPr>
          </p:pic>
          <p:pic>
            <p:nvPicPr>
              <p:cNvPr id="45" name="Inhaltsplatzhalter 8">
                <a:extLst>
                  <a:ext uri="{FF2B5EF4-FFF2-40B4-BE49-F238E27FC236}">
                    <a16:creationId xmlns:a16="http://schemas.microsoft.com/office/drawing/2014/main" xmlns="" id="{35DAF781-60D4-4F22-8F6B-D4E491865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109" r="28729" b="50262"/>
              <a:stretch/>
            </p:blipFill>
            <p:spPr>
              <a:xfrm>
                <a:off x="3229543" y="1045091"/>
                <a:ext cx="862980" cy="792000"/>
              </a:xfrm>
              <a:prstGeom prst="rect">
                <a:avLst/>
              </a:prstGeom>
            </p:spPr>
          </p:pic>
        </p:grpSp>
        <p:sp>
          <p:nvSpPr>
            <p:cNvPr id="26" name="Rechteck 25"/>
            <p:cNvSpPr/>
            <p:nvPr/>
          </p:nvSpPr>
          <p:spPr>
            <a:xfrm rot="16200000">
              <a:off x="805412" y="1294225"/>
              <a:ext cx="911620" cy="30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/>
                <a:t>Air (Luft</a:t>
              </a:r>
              <a:r>
                <a:rPr lang="de-DE" dirty="0" smtClean="0"/>
                <a:t>)</a:t>
              </a:r>
              <a:endParaRPr lang="en-US" dirty="0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513205" y="1869532"/>
            <a:ext cx="4173201" cy="811088"/>
            <a:chOff x="1107013" y="1846612"/>
            <a:chExt cx="4173201" cy="811088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1458000" y="1846614"/>
              <a:ext cx="3822214" cy="795786"/>
              <a:chOff x="982797" y="2560040"/>
              <a:chExt cx="3672518" cy="795786"/>
            </a:xfrm>
          </p:grpSpPr>
          <p:pic>
            <p:nvPicPr>
              <p:cNvPr id="6" name="Inhaltsplatzhalter 11">
                <a:extLst>
                  <a:ext uri="{FF2B5EF4-FFF2-40B4-BE49-F238E27FC236}">
                    <a16:creationId xmlns:a16="http://schemas.microsoft.com/office/drawing/2014/main" xmlns="" id="{2362801E-2580-4785-9F64-6BF66A5F6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9939" b="51142"/>
              <a:stretch/>
            </p:blipFill>
            <p:spPr>
              <a:xfrm>
                <a:off x="982797" y="2560040"/>
                <a:ext cx="1806303" cy="792000"/>
              </a:xfrm>
              <a:prstGeom prst="rect">
                <a:avLst/>
              </a:prstGeom>
            </p:spPr>
          </p:pic>
          <p:pic>
            <p:nvPicPr>
              <p:cNvPr id="16" name="Inhaltsplatzhalter 11">
                <a:extLst>
                  <a:ext uri="{FF2B5EF4-FFF2-40B4-BE49-F238E27FC236}">
                    <a16:creationId xmlns:a16="http://schemas.microsoft.com/office/drawing/2014/main" xmlns="" id="{2362801E-2580-4785-9F64-6BF66A5F6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9155" t="49847" r="-36" b="1305"/>
              <a:stretch/>
            </p:blipFill>
            <p:spPr>
              <a:xfrm>
                <a:off x="3707173" y="2560040"/>
                <a:ext cx="948142" cy="792000"/>
              </a:xfrm>
              <a:prstGeom prst="rect">
                <a:avLst/>
              </a:prstGeom>
            </p:spPr>
          </p:pic>
          <p:pic>
            <p:nvPicPr>
              <p:cNvPr id="46" name="Inhaltsplatzhalter 11">
                <a:extLst>
                  <a:ext uri="{FF2B5EF4-FFF2-40B4-BE49-F238E27FC236}">
                    <a16:creationId xmlns:a16="http://schemas.microsoft.com/office/drawing/2014/main" xmlns="" id="{2362801E-2580-4785-9F64-6BF66A5F6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0023" r="19541" b="51142"/>
              <a:stretch/>
            </p:blipFill>
            <p:spPr>
              <a:xfrm>
                <a:off x="2789208" y="2563826"/>
                <a:ext cx="921449" cy="792000"/>
              </a:xfrm>
              <a:prstGeom prst="rect">
                <a:avLst/>
              </a:prstGeom>
            </p:spPr>
          </p:pic>
        </p:grpSp>
        <p:sp>
          <p:nvSpPr>
            <p:cNvPr id="49" name="Rechteck 48"/>
            <p:cNvSpPr/>
            <p:nvPr/>
          </p:nvSpPr>
          <p:spPr>
            <a:xfrm rot="16200000">
              <a:off x="855678" y="2097947"/>
              <a:ext cx="811088" cy="30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/>
                <a:t>OXY30</a:t>
              </a:r>
              <a:endParaRPr lang="en-US" dirty="0"/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13205" y="2643906"/>
            <a:ext cx="4173201" cy="811088"/>
            <a:chOff x="1107013" y="2620986"/>
            <a:chExt cx="4173201" cy="811088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1458000" y="2636313"/>
              <a:ext cx="3822214" cy="792000"/>
              <a:chOff x="982844" y="3415162"/>
              <a:chExt cx="3822164" cy="792000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xmlns="" id="{94951A25-EDC4-4356-91E8-5A130B5DE3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0205" b="51482"/>
              <a:stretch/>
            </p:blipFill>
            <p:spPr>
              <a:xfrm>
                <a:off x="982844" y="3415162"/>
                <a:ext cx="1915963" cy="792000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xmlns="" id="{94951A25-EDC4-4356-91E8-5A130B5DE3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0575" t="49485" r="-180" b="1994"/>
              <a:stretch/>
            </p:blipFill>
            <p:spPr>
              <a:xfrm>
                <a:off x="3835636" y="3415162"/>
                <a:ext cx="969372" cy="792000"/>
              </a:xfrm>
              <a:prstGeom prst="rect">
                <a:avLst/>
              </a:prstGeom>
            </p:spPr>
          </p:pic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xmlns="" id="{94951A25-EDC4-4356-91E8-5A130B5DE3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0043" r="19974" b="51482"/>
              <a:stretch/>
            </p:blipFill>
            <p:spPr>
              <a:xfrm>
                <a:off x="2897345" y="3415162"/>
                <a:ext cx="962129" cy="792000"/>
              </a:xfrm>
              <a:prstGeom prst="rect">
                <a:avLst/>
              </a:prstGeom>
            </p:spPr>
          </p:pic>
        </p:grpSp>
        <p:sp>
          <p:nvSpPr>
            <p:cNvPr id="50" name="Rechteck 49"/>
            <p:cNvSpPr/>
            <p:nvPr/>
          </p:nvSpPr>
          <p:spPr>
            <a:xfrm rot="16200000">
              <a:off x="855678" y="2872321"/>
              <a:ext cx="811088" cy="30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/>
                <a:t>OXY50</a:t>
              </a:r>
              <a:endParaRPr lang="en-US" dirty="0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13205" y="3401803"/>
            <a:ext cx="4173201" cy="811088"/>
            <a:chOff x="1107013" y="3378883"/>
            <a:chExt cx="4173201" cy="811088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1458000" y="3397971"/>
              <a:ext cx="3822214" cy="792000"/>
              <a:chOff x="730792" y="3866842"/>
              <a:chExt cx="4429346" cy="792000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xmlns="" id="{DB7E040E-CCF4-43B1-9667-DB7E4B5604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9970" b="52453"/>
              <a:stretch/>
            </p:blipFill>
            <p:spPr>
              <a:xfrm>
                <a:off x="730792" y="3866842"/>
                <a:ext cx="2228441" cy="792000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xmlns="" id="{DB7E040E-CCF4-43B1-9667-DB7E4B5604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0492" t="49769" r="74" b="2685"/>
              <a:stretch/>
            </p:blipFill>
            <p:spPr>
              <a:xfrm>
                <a:off x="4078248" y="3866842"/>
                <a:ext cx="1081890" cy="792000"/>
              </a:xfrm>
              <a:prstGeom prst="rect">
                <a:avLst/>
              </a:prstGeom>
            </p:spPr>
          </p:pic>
          <p:pic>
            <p:nvPicPr>
              <p:cNvPr id="48" name="Grafik 47">
                <a:extLst>
                  <a:ext uri="{FF2B5EF4-FFF2-40B4-BE49-F238E27FC236}">
                    <a16:creationId xmlns:a16="http://schemas.microsoft.com/office/drawing/2014/main" xmlns="" id="{DB7E040E-CCF4-43B1-9667-DB7E4B5604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9809" r="89" b="52453"/>
              <a:stretch/>
            </p:blipFill>
            <p:spPr>
              <a:xfrm>
                <a:off x="2959233" y="3866842"/>
                <a:ext cx="1119015" cy="792000"/>
              </a:xfrm>
              <a:prstGeom prst="rect">
                <a:avLst/>
              </a:prstGeom>
            </p:spPr>
          </p:pic>
        </p:grpSp>
        <p:sp>
          <p:nvSpPr>
            <p:cNvPr id="51" name="Rechteck 50"/>
            <p:cNvSpPr/>
            <p:nvPr/>
          </p:nvSpPr>
          <p:spPr>
            <a:xfrm rot="16200000">
              <a:off x="855678" y="3630218"/>
              <a:ext cx="811088" cy="30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/>
                <a:t>OXY75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9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AC²OCem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>
          <a:xfrm>
            <a:off x="4156294" y="5418000"/>
            <a:ext cx="3528000" cy="246221"/>
          </a:xfrm>
        </p:spPr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b="1157"/>
          <a:stretch/>
        </p:blipFill>
        <p:spPr>
          <a:xfrm>
            <a:off x="465448" y="1058400"/>
            <a:ext cx="4464401" cy="346823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844930" y="1383494"/>
            <a:ext cx="1570481" cy="2179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200" b="1" dirty="0">
                <a:hlinkClick r:id="rId4"/>
              </a:rPr>
              <a:t>http://ac2ocem.eu-projects.de</a:t>
            </a:r>
            <a:r>
              <a:rPr lang="en-US" sz="900" dirty="0" smtClean="0">
                <a:hlinkClick r:id="rId4"/>
              </a:rPr>
              <a:t>/</a:t>
            </a:r>
            <a:endParaRPr lang="en-US" sz="900" dirty="0" smtClean="0"/>
          </a:p>
          <a:p>
            <a:pPr>
              <a:buClr>
                <a:schemeClr val="accent1"/>
              </a:buClr>
            </a:pPr>
            <a:endParaRPr lang="de-DE" sz="900" dirty="0" smtClean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68" b="32676"/>
          <a:stretch/>
        </p:blipFill>
        <p:spPr>
          <a:xfrm>
            <a:off x="2075588" y="3396364"/>
            <a:ext cx="6599136" cy="1803667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925842" y="1058400"/>
            <a:ext cx="3749846" cy="4176000"/>
          </a:xfrm>
        </p:spPr>
        <p:txBody>
          <a:bodyPr/>
          <a:lstStyle/>
          <a:p>
            <a:pPr marL="358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Project Duration </a:t>
            </a:r>
            <a:r>
              <a:rPr lang="en-US" dirty="0"/>
              <a:t>	</a:t>
            </a:r>
            <a:r>
              <a:rPr lang="en-US" b="1" dirty="0"/>
              <a:t>36 months </a:t>
            </a:r>
          </a:p>
          <a:p>
            <a:pPr marL="358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Start</a:t>
            </a: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dirty="0" smtClean="0"/>
              <a:t>1.10.2019 </a:t>
            </a:r>
            <a:endParaRPr lang="en-US" b="1" dirty="0"/>
          </a:p>
          <a:p>
            <a:pPr marL="358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ACT Project No</a:t>
            </a:r>
            <a:r>
              <a:rPr lang="en-US" dirty="0" smtClean="0"/>
              <a:t>.</a:t>
            </a:r>
            <a:r>
              <a:rPr lang="en-US" dirty="0"/>
              <a:t>	</a:t>
            </a:r>
            <a:r>
              <a:rPr lang="en-US" b="1" dirty="0" smtClean="0"/>
              <a:t>299663</a:t>
            </a:r>
          </a:p>
          <a:p>
            <a:pPr marL="358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smtClean="0"/>
              <a:t>ACT </a:t>
            </a:r>
            <a:r>
              <a:rPr lang="en-US" dirty="0" smtClean="0"/>
              <a:t>funding</a:t>
            </a:r>
            <a:r>
              <a:rPr lang="de-DE" b="1" dirty="0" smtClean="0"/>
              <a:t>	</a:t>
            </a:r>
            <a:r>
              <a:rPr lang="en-US" b="1" dirty="0" smtClean="0"/>
              <a:t>€ </a:t>
            </a:r>
            <a:r>
              <a:rPr lang="de-DE" b="1" dirty="0" smtClean="0"/>
              <a:t>3.042.274</a:t>
            </a:r>
          </a:p>
          <a:p>
            <a:pPr marL="3587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smtClean="0"/>
              <a:t>Total </a:t>
            </a:r>
            <a:r>
              <a:rPr lang="en-US" dirty="0" smtClean="0"/>
              <a:t>funding	</a:t>
            </a:r>
            <a:r>
              <a:rPr lang="en-US" b="1" dirty="0" smtClean="0"/>
              <a:t>€ 4.273.911</a:t>
            </a:r>
          </a:p>
          <a:p>
            <a:pPr>
              <a:spcAft>
                <a:spcPts val="1200"/>
              </a:spcAft>
            </a:pPr>
            <a:endParaRPr lang="de-DE" b="1" dirty="0"/>
          </a:p>
          <a:p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4495945" y="5177064"/>
            <a:ext cx="32913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000" dirty="0">
                <a:hlinkClick r:id="rId7"/>
              </a:rPr>
              <a:t>https://</a:t>
            </a:r>
            <a:r>
              <a:rPr lang="en-US" sz="1000" dirty="0" smtClean="0">
                <a:hlinkClick r:id="rId7"/>
              </a:rPr>
              <a:t>www.titan.gr/en/newsroom/media-library/photos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039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3"/>
          <p:cNvSpPr txBox="1">
            <a:spLocks/>
          </p:cNvSpPr>
          <p:nvPr/>
        </p:nvSpPr>
        <p:spPr>
          <a:xfrm>
            <a:off x="468313" y="1058401"/>
            <a:ext cx="8207375" cy="1578419"/>
          </a:xfrm>
          <a:prstGeom prst="rect">
            <a:avLst/>
          </a:prstGeom>
        </p:spPr>
        <p:txBody>
          <a:bodyPr numCol="2"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err="1" smtClean="0">
                <a:latin typeface="+mj-lt"/>
              </a:rPr>
              <a:t>Universität</a:t>
            </a:r>
            <a:r>
              <a:rPr lang="en-US" sz="1200" dirty="0" smtClean="0">
                <a:latin typeface="+mj-lt"/>
              </a:rPr>
              <a:t> Stuttgart, Germany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>
                <a:latin typeface="+mj-lt"/>
              </a:rPr>
              <a:t>SINTEF Energy Research, Norway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>
                <a:latin typeface="+mj-lt"/>
              </a:rPr>
              <a:t>Norwegian University of Science and Technology NTNU, Norway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smtClean="0">
                <a:latin typeface="+mj-lt"/>
              </a:rPr>
              <a:t>VDZ GmbH, Germany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smtClean="0">
                <a:latin typeface="+mj-lt"/>
              </a:rPr>
              <a:t>Center of Research and Technology CERTH, Greece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err="1">
                <a:latin typeface="+mj-lt"/>
              </a:rPr>
              <a:t>thyssenkrupp</a:t>
            </a:r>
            <a:r>
              <a:rPr lang="en-US" sz="1200" dirty="0">
                <a:latin typeface="+mj-lt"/>
              </a:rPr>
              <a:t> Industrial Solutions AG, Germany</a:t>
            </a:r>
          </a:p>
          <a:p>
            <a:pPr marL="107315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err="1">
                <a:latin typeface="+mj-lt"/>
              </a:rPr>
              <a:t>HeidelbergCement</a:t>
            </a:r>
            <a:r>
              <a:rPr lang="en-US" sz="1200" dirty="0">
                <a:latin typeface="+mj-lt"/>
              </a:rPr>
              <a:t> AG, Germany</a:t>
            </a:r>
          </a:p>
          <a:p>
            <a:pPr marL="107315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err="1">
                <a:latin typeface="+mj-lt"/>
              </a:rPr>
              <a:t>LafargeHolcim</a:t>
            </a:r>
            <a:r>
              <a:rPr lang="en-US" sz="1200" dirty="0">
                <a:latin typeface="+mj-lt"/>
              </a:rPr>
              <a:t>, Switzerland</a:t>
            </a:r>
          </a:p>
          <a:p>
            <a:pPr marL="107315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smtClean="0">
                <a:latin typeface="+mj-lt"/>
              </a:rPr>
              <a:t>TITAN Cement Company S.A, Greece</a:t>
            </a:r>
          </a:p>
          <a:p>
            <a:pPr marL="107315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>
                <a:latin typeface="+mj-lt"/>
              </a:rPr>
              <a:t>Air </a:t>
            </a:r>
            <a:r>
              <a:rPr lang="en-US" sz="1200" dirty="0" smtClean="0">
                <a:latin typeface="+mj-lt"/>
              </a:rPr>
              <a:t>Liquide, France</a:t>
            </a:r>
          </a:p>
          <a:p>
            <a:pPr marL="107315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dirty="0" smtClean="0">
                <a:latin typeface="+mj-lt"/>
              </a:rPr>
              <a:t>Total Norge AS, Norway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AC²OCem </a:t>
            </a:r>
            <a:r>
              <a:rPr lang="de-DE" dirty="0" err="1" smtClean="0"/>
              <a:t>Consortium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Dipl.-</a:t>
            </a:r>
            <a:r>
              <a:rPr lang="en-US" dirty="0" err="1"/>
              <a:t>Ing</a:t>
            </a:r>
            <a:r>
              <a:rPr lang="en-US" dirty="0"/>
              <a:t>. Jörg </a:t>
            </a:r>
            <a:r>
              <a:rPr lang="en-US" dirty="0" smtClean="0"/>
              <a:t>Maier</a:t>
            </a:r>
            <a:endParaRPr lang="de-DE" dirty="0" smtClean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11 Project Partners from 5 European </a:t>
            </a:r>
            <a:r>
              <a:rPr lang="en-US" dirty="0" smtClean="0"/>
              <a:t>Countries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E:\Logos\1280px-LafargeHolcim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9" y="3396576"/>
            <a:ext cx="938020" cy="5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Logos\2000px-HeidelbergCement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7" y="3060067"/>
            <a:ext cx="1657350" cy="1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Logos\cer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41" y="4757584"/>
            <a:ext cx="1718582" cy="5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Logos\ntn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27" y="4257015"/>
            <a:ext cx="1203567" cy="2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Logos\SINTE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3" y="4660510"/>
            <a:ext cx="1265464" cy="69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Logos\Titan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61" y="4832734"/>
            <a:ext cx="1262779" cy="3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Logos\Verein_Deutscher_Zementwerke_Logo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57" y="4219190"/>
            <a:ext cx="669471" cy="2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Logos\stutgar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83" y="3409697"/>
            <a:ext cx="1914197" cy="4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Related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32933" r="6563" b="36427"/>
          <a:stretch/>
        </p:blipFill>
        <p:spPr bwMode="auto">
          <a:xfrm>
            <a:off x="3085907" y="3007734"/>
            <a:ext cx="1298358" cy="3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Image result for Total Norge AS, Norway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78" y="3432463"/>
            <a:ext cx="939169" cy="58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ieren 36"/>
          <p:cNvGrpSpPr/>
          <p:nvPr/>
        </p:nvGrpSpPr>
        <p:grpSpPr>
          <a:xfrm>
            <a:off x="5401976" y="2341807"/>
            <a:ext cx="3272748" cy="2768291"/>
            <a:chOff x="5792007" y="2766803"/>
            <a:chExt cx="2799611" cy="2549094"/>
          </a:xfrm>
        </p:grpSpPr>
        <p:pic>
          <p:nvPicPr>
            <p:cNvPr id="6" name="Grafik 5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0"/>
            <a:stretch/>
          </p:blipFill>
          <p:spPr bwMode="auto">
            <a:xfrm>
              <a:off x="5792007" y="2766803"/>
              <a:ext cx="2799611" cy="2549094"/>
            </a:xfrm>
            <a:prstGeom prst="rect">
              <a:avLst/>
            </a:prstGeom>
            <a:noFill/>
          </p:spPr>
        </p:pic>
        <p:grpSp>
          <p:nvGrpSpPr>
            <p:cNvPr id="11" name="Gruppieren 10"/>
            <p:cNvGrpSpPr/>
            <p:nvPr/>
          </p:nvGrpSpPr>
          <p:grpSpPr>
            <a:xfrm>
              <a:off x="6459538" y="4362966"/>
              <a:ext cx="144462" cy="109537"/>
              <a:chOff x="6459538" y="4362966"/>
              <a:chExt cx="144462" cy="109537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6459538" y="4362966"/>
                <a:ext cx="144462" cy="109537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accent1">
                    <a:lumMod val="50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6492848" y="4379378"/>
                <a:ext cx="76227" cy="76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sz="600" dirty="0" smtClean="0"/>
                  <a:t>10</a:t>
                </a:r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6813550" y="3479040"/>
              <a:ext cx="120650" cy="109537"/>
              <a:chOff x="6459538" y="4362966"/>
              <a:chExt cx="144462" cy="109537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6459538" y="4362966"/>
                <a:ext cx="144462" cy="109537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accent1">
                    <a:lumMod val="50000"/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6492848" y="4379378"/>
                <a:ext cx="76227" cy="76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sz="600" dirty="0" smtClean="0"/>
                  <a:t>11</a:t>
                </a:r>
              </a:p>
            </p:txBody>
          </p:sp>
        </p:grpSp>
        <p:cxnSp>
          <p:nvCxnSpPr>
            <p:cNvPr id="13" name="Gerader Verbinder 12"/>
            <p:cNvCxnSpPr>
              <a:stCxn id="25" idx="5"/>
              <a:endCxn id="14" idx="2"/>
            </p:cNvCxnSpPr>
            <p:nvPr/>
          </p:nvCxnSpPr>
          <p:spPr>
            <a:xfrm>
              <a:off x="6916531" y="3572536"/>
              <a:ext cx="94089" cy="61821"/>
            </a:xfrm>
            <a:prstGeom prst="line">
              <a:avLst/>
            </a:prstGeom>
            <a:ln w="3175">
              <a:solidFill>
                <a:schemeClr val="accent1">
                  <a:lumMod val="50000"/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/>
            <p:cNvSpPr/>
            <p:nvPr/>
          </p:nvSpPr>
          <p:spPr>
            <a:xfrm>
              <a:off x="7010620" y="3611497"/>
              <a:ext cx="45719" cy="457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accent1">
                  <a:lumMod val="5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</p:txBody>
        </p:sp>
        <p:cxnSp>
          <p:nvCxnSpPr>
            <p:cNvPr id="32" name="Gerader Verbinder 31"/>
            <p:cNvCxnSpPr>
              <a:endCxn id="33" idx="2"/>
            </p:cNvCxnSpPr>
            <p:nvPr/>
          </p:nvCxnSpPr>
          <p:spPr>
            <a:xfrm>
              <a:off x="6602385" y="4417734"/>
              <a:ext cx="126412" cy="46996"/>
            </a:xfrm>
            <a:prstGeom prst="line">
              <a:avLst/>
            </a:prstGeom>
            <a:ln w="6350">
              <a:solidFill>
                <a:schemeClr val="accent1">
                  <a:lumMod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/>
            <p:cNvSpPr/>
            <p:nvPr/>
          </p:nvSpPr>
          <p:spPr>
            <a:xfrm>
              <a:off x="6728797" y="4441870"/>
              <a:ext cx="45719" cy="457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accent1">
                  <a:lumMod val="50000"/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</p:txBody>
        </p:sp>
      </p:grpSp>
      <p:pic>
        <p:nvPicPr>
          <p:cNvPr id="7170" name="Picture 2" descr="Datei:Thyssenkrupp AG Logo 2015.svg – Wikiped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9" y="4093871"/>
            <a:ext cx="770494" cy="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222A8A61-F1F7-4DCB-9784-EAD0FB44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B3934BF-AE25-4C1B-B9A9-7E942506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84" y="1375150"/>
            <a:ext cx="5370009" cy="35234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0C1F296-C923-48B3-864B-FC8533F5A62C}"/>
              </a:ext>
            </a:extLst>
          </p:cNvPr>
          <p:cNvSpPr txBox="1"/>
          <p:nvPr/>
        </p:nvSpPr>
        <p:spPr>
          <a:xfrm>
            <a:off x="616188" y="4733023"/>
            <a:ext cx="2054269" cy="207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700" dirty="0" smtClean="0"/>
              <a:t>Source: International </a:t>
            </a:r>
            <a:r>
              <a:rPr lang="en-US" sz="700" dirty="0"/>
              <a:t>Energy Agency</a:t>
            </a:r>
          </a:p>
        </p:txBody>
      </p:sp>
      <p:sp>
        <p:nvSpPr>
          <p:cNvPr id="4" name="Rechteck 3"/>
          <p:cNvSpPr/>
          <p:nvPr/>
        </p:nvSpPr>
        <p:spPr>
          <a:xfrm>
            <a:off x="1955195" y="3916070"/>
            <a:ext cx="2251968" cy="37170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smtClean="0"/>
          </a:p>
        </p:txBody>
      </p:sp>
      <p:pic>
        <p:nvPicPr>
          <p:cNvPr id="2050" name="Picture 2" descr="E:\Software\CEMENTBUR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69" y="3545286"/>
            <a:ext cx="2372058" cy="1916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oftware\CementRoadm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02" y="923315"/>
            <a:ext cx="5499135" cy="18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7055005" y="1872069"/>
            <a:ext cx="1738811" cy="268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smtClean="0"/>
          </a:p>
        </p:txBody>
      </p:sp>
      <p:sp>
        <p:nvSpPr>
          <p:cNvPr id="12" name="CuadroTexto 2">
            <a:extLst>
              <a:ext uri="{FF2B5EF4-FFF2-40B4-BE49-F238E27FC236}">
                <a16:creationId xmlns="" xmlns:a16="http://schemas.microsoft.com/office/drawing/2014/main" id="{50C1F296-C923-48B3-864B-FC8533F5A62C}"/>
              </a:ext>
            </a:extLst>
          </p:cNvPr>
          <p:cNvSpPr txBox="1"/>
          <p:nvPr/>
        </p:nvSpPr>
        <p:spPr>
          <a:xfrm>
            <a:off x="6507816" y="2380738"/>
            <a:ext cx="2054269" cy="207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900" dirty="0" smtClean="0"/>
              <a:t>Source: Cement Roadmap, IEA</a:t>
            </a:r>
            <a:endParaRPr lang="en-US" sz="900" dirty="0"/>
          </a:p>
        </p:txBody>
      </p:sp>
      <p:sp>
        <p:nvSpPr>
          <p:cNvPr id="7" name="Rechteck 6"/>
          <p:cNvSpPr/>
          <p:nvPr/>
        </p:nvSpPr>
        <p:spPr>
          <a:xfrm>
            <a:off x="988741" y="811803"/>
            <a:ext cx="2356625" cy="45183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5</a:t>
            </a:r>
            <a:r>
              <a:rPr lang="de-DE" sz="1400" dirty="0" smtClean="0">
                <a:solidFill>
                  <a:schemeClr val="tx1"/>
                </a:solidFill>
              </a:rPr>
              <a:t>0%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CO</a:t>
            </a:r>
            <a:r>
              <a:rPr lang="de-DE" sz="1400" baseline="-25000" dirty="0" smtClean="0">
                <a:solidFill>
                  <a:schemeClr val="tx1"/>
                </a:solidFill>
              </a:rPr>
              <a:t>2</a:t>
            </a:r>
            <a:r>
              <a:rPr lang="de-DE" sz="1400" dirty="0" smtClean="0">
                <a:solidFill>
                  <a:schemeClr val="tx1"/>
                </a:solidFill>
              </a:rPr>
              <a:t> =&gt; </a:t>
            </a:r>
            <a:r>
              <a:rPr lang="de-DE" sz="1400" dirty="0" err="1" smtClean="0">
                <a:solidFill>
                  <a:schemeClr val="tx1"/>
                </a:solidFill>
              </a:rPr>
              <a:t>decomposition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limestone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="" xmlns:a16="http://schemas.microsoft.com/office/drawing/2014/main" id="{50C1F296-C923-48B3-864B-FC8533F5A62C}"/>
              </a:ext>
            </a:extLst>
          </p:cNvPr>
          <p:cNvSpPr txBox="1"/>
          <p:nvPr/>
        </p:nvSpPr>
        <p:spPr>
          <a:xfrm>
            <a:off x="5947382" y="3240004"/>
            <a:ext cx="2846434" cy="207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b="1" dirty="0" smtClean="0"/>
              <a:t>1 ton of cement  </a:t>
            </a:r>
            <a:r>
              <a:rPr lang="en-US" sz="1100" b="1" dirty="0" smtClean="0">
                <a:sym typeface="Wingdings" panose="05000000000000000000" pitchFamily="2" charset="2"/>
              </a:rPr>
              <a:t> 0,6 - 0,7 tons of CO</a:t>
            </a:r>
            <a:r>
              <a:rPr lang="en-US" sz="1100" b="1" baseline="-25000" dirty="0" smtClean="0">
                <a:sym typeface="Wingdings" panose="05000000000000000000" pitchFamily="2" charset="2"/>
              </a:rPr>
              <a:t>2</a:t>
            </a:r>
            <a:endParaRPr lang="en-US" sz="1100" b="1" baseline="-25000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5947382" y="3545286"/>
            <a:ext cx="28464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Dipl.-Ing. Jörg Maier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Optimization of the oxyfuel cement process with the ultimate goal of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lowering the CO</a:t>
            </a:r>
            <a:r>
              <a:rPr lang="en-US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avoidance cost </a:t>
            </a: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Advancing the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&amp; 2</a:t>
            </a:r>
            <a:r>
              <a:rPr lang="en-US" baseline="30000" dirty="0" smtClean="0"/>
              <a:t>nd</a:t>
            </a:r>
            <a:r>
              <a:rPr lang="en-US" dirty="0" smtClean="0"/>
              <a:t> generation </a:t>
            </a:r>
            <a:r>
              <a:rPr lang="en-US" dirty="0"/>
              <a:t>oxyfuel technology for utilization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up to 100% alternative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fuels and up to 100 % oxygen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respectively, boosting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negative cement plants (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Bio-CCS</a:t>
            </a:r>
            <a:r>
              <a:rPr lang="en-US" dirty="0" smtClean="0"/>
              <a:t>).</a:t>
            </a:r>
            <a:endParaRPr lang="en-US" strike="sngStrike" dirty="0" smtClean="0"/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Techno-economic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analysis </a:t>
            </a:r>
            <a:r>
              <a:rPr lang="en-US" dirty="0" smtClean="0"/>
              <a:t>and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design optimization </a:t>
            </a:r>
            <a:r>
              <a:rPr lang="en-US" dirty="0" smtClean="0"/>
              <a:t>of </a:t>
            </a:r>
            <a:r>
              <a:rPr lang="en-US" dirty="0"/>
              <a:t>two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en-US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generation cement plants</a:t>
            </a:r>
            <a:r>
              <a:rPr lang="en-US" dirty="0" smtClean="0"/>
              <a:t>, </a:t>
            </a:r>
            <a:r>
              <a:rPr lang="en-US" dirty="0" err="1" smtClean="0"/>
              <a:t>LafargeHolcim</a:t>
            </a:r>
            <a:r>
              <a:rPr lang="en-US" dirty="0" smtClean="0"/>
              <a:t> in </a:t>
            </a:r>
            <a:r>
              <a:rPr lang="en-US" dirty="0" err="1" smtClean="0"/>
              <a:t>Lägerdorf</a:t>
            </a:r>
            <a:r>
              <a:rPr lang="en-US" dirty="0" smtClean="0"/>
              <a:t>, Germany and </a:t>
            </a:r>
            <a:r>
              <a:rPr lang="en-US" dirty="0" err="1" smtClean="0"/>
              <a:t>HeidelbergCement</a:t>
            </a:r>
            <a:r>
              <a:rPr lang="en-US" dirty="0" smtClean="0"/>
              <a:t> in </a:t>
            </a:r>
            <a:r>
              <a:rPr lang="en-US" dirty="0" err="1" smtClean="0"/>
              <a:t>Slite</a:t>
            </a:r>
            <a:r>
              <a:rPr lang="en-US" dirty="0" smtClean="0"/>
              <a:t>, Sweden. </a:t>
            </a:r>
          </a:p>
          <a:p>
            <a:r>
              <a:rPr lang="en-US" dirty="0" smtClean="0"/>
              <a:t>Experimental </a:t>
            </a:r>
            <a:r>
              <a:rPr lang="en-US" dirty="0"/>
              <a:t>and analytical investigations of the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nd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generation oxyfuel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technology without flue gas recycle</a:t>
            </a:r>
            <a:r>
              <a:rPr lang="en-US" dirty="0" smtClean="0"/>
              <a:t>, </a:t>
            </a:r>
            <a:r>
              <a:rPr lang="en-US" dirty="0"/>
              <a:t>associated with a high reduction potential of energy demand,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CAPEX and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OPEX</a:t>
            </a:r>
            <a:endParaRPr lang="en-US" dirty="0"/>
          </a:p>
          <a:p>
            <a:pPr lvl="0"/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AC²OCem Project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AC²OCem work package structure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5111" t="7223" r="4882"/>
          <a:stretch/>
        </p:blipFill>
        <p:spPr>
          <a:xfrm>
            <a:off x="714774" y="1048528"/>
            <a:ext cx="7711900" cy="42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" y="1464558"/>
            <a:ext cx="4731715" cy="37328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tests with 100 % SRF at USTUTT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23" name="Inhaltsplatzhalter 22"/>
          <p:cNvSpPr>
            <a:spLocks noGrp="1"/>
          </p:cNvSpPr>
          <p:nvPr>
            <p:ph idx="1"/>
          </p:nvPr>
        </p:nvSpPr>
        <p:spPr>
          <a:xfrm>
            <a:off x="5036778" y="3252470"/>
            <a:ext cx="3824683" cy="205711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Next step</a:t>
            </a:r>
            <a:r>
              <a:rPr lang="en-US" dirty="0" smtClean="0"/>
              <a:t>: expe</a:t>
            </a:r>
            <a:r>
              <a:rPr lang="en-US" dirty="0"/>
              <a:t>rimental </a:t>
            </a:r>
            <a:r>
              <a:rPr lang="en-US" dirty="0" smtClean="0"/>
              <a:t>campaign with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100% SRF </a:t>
            </a:r>
            <a:r>
              <a:rPr lang="en-US" dirty="0" smtClean="0"/>
              <a:t>at USTUTT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results will be used to validate the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CFD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simulation models </a:t>
            </a:r>
            <a:r>
              <a:rPr lang="en-US" dirty="0" smtClean="0"/>
              <a:t>of the combustion by CERTH/ SINTEF 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Task 2.1</a:t>
            </a:r>
            <a:endParaRPr lang="en-US" dirty="0"/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1268035" y="1630685"/>
            <a:ext cx="1281303" cy="688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1268035" y="2460292"/>
            <a:ext cx="1281303" cy="7543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339938" y="1513448"/>
            <a:ext cx="718589" cy="18797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600" dirty="0" smtClean="0"/>
              <a:t>L2</a:t>
            </a:r>
          </a:p>
          <a:p>
            <a:pPr>
              <a:buClr>
                <a:schemeClr val="accent1"/>
              </a:buClr>
            </a:pPr>
            <a:endParaRPr lang="de-DE" sz="1600" dirty="0"/>
          </a:p>
          <a:p>
            <a:pPr>
              <a:buClr>
                <a:schemeClr val="accent1"/>
              </a:buClr>
            </a:pPr>
            <a:endParaRPr lang="de-DE" sz="1600" dirty="0" smtClean="0"/>
          </a:p>
          <a:p>
            <a:pPr>
              <a:buClr>
                <a:schemeClr val="accent1"/>
              </a:buClr>
            </a:pPr>
            <a:r>
              <a:rPr lang="de-DE" sz="1600" dirty="0" smtClean="0"/>
              <a:t>L3</a:t>
            </a:r>
          </a:p>
          <a:p>
            <a:pPr>
              <a:buClr>
                <a:schemeClr val="accent1"/>
              </a:buClr>
            </a:pPr>
            <a:endParaRPr lang="de-DE" sz="1600" dirty="0"/>
          </a:p>
          <a:p>
            <a:pPr>
              <a:buClr>
                <a:schemeClr val="accent1"/>
              </a:buClr>
            </a:pPr>
            <a:endParaRPr lang="de-DE" sz="1600" dirty="0"/>
          </a:p>
          <a:p>
            <a:pPr>
              <a:buClr>
                <a:schemeClr val="accent1"/>
              </a:buClr>
            </a:pPr>
            <a:r>
              <a:rPr lang="de-DE" sz="1600" dirty="0" smtClean="0"/>
              <a:t>L4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4718" t="15461" r="12393" b="11684"/>
          <a:stretch/>
        </p:blipFill>
        <p:spPr>
          <a:xfrm>
            <a:off x="2568538" y="1417240"/>
            <a:ext cx="721183" cy="684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l="17254" t="17078" r="23405" b="15933"/>
          <a:stretch/>
        </p:blipFill>
        <p:spPr>
          <a:xfrm>
            <a:off x="2568538" y="2050946"/>
            <a:ext cx="720000" cy="68022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/>
          <a:srcRect l="11674" t="12920" r="12766" b="5346"/>
          <a:stretch/>
        </p:blipFill>
        <p:spPr>
          <a:xfrm>
            <a:off x="2571533" y="2687628"/>
            <a:ext cx="720000" cy="680220"/>
          </a:xfrm>
          <a:prstGeom prst="rect">
            <a:avLst/>
          </a:prstGeom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99932"/>
              </p:ext>
            </p:extLst>
          </p:nvPr>
        </p:nvGraphicFramePr>
        <p:xfrm>
          <a:off x="5036778" y="1485183"/>
          <a:ext cx="3828480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120"/>
                <a:gridCol w="957120"/>
                <a:gridCol w="957120"/>
                <a:gridCol w="95712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100 % SRF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100 % SRF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100 % SRF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100 % SRF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OXY 27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OXY 33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OXY 41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300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300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300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300 kW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u="none" strike="noStrike" dirty="0" smtClean="0">
                          <a:effectLst/>
                        </a:rPr>
                        <a:t>λ</a:t>
                      </a:r>
                      <a:r>
                        <a:rPr lang="de-DE" sz="1400" u="none" strike="noStrike" dirty="0" smtClean="0">
                          <a:effectLst/>
                        </a:rPr>
                        <a:t> = 1.15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u="none" strike="noStrike" dirty="0" smtClean="0">
                          <a:effectLst/>
                        </a:rPr>
                        <a:t>λ</a:t>
                      </a:r>
                      <a:r>
                        <a:rPr lang="de-DE" sz="1200" u="none" strike="noStrike" dirty="0" smtClean="0">
                          <a:effectLst/>
                        </a:rPr>
                        <a:t> = 1.15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u="none" strike="noStrike" dirty="0" smtClean="0">
                          <a:effectLst/>
                        </a:rPr>
                        <a:t>λ</a:t>
                      </a:r>
                      <a:r>
                        <a:rPr lang="de-DE" sz="1200" u="none" strike="noStrike" dirty="0" smtClean="0">
                          <a:effectLst/>
                        </a:rPr>
                        <a:t> = 1.15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u="none" strike="noStrike" dirty="0" smtClean="0">
                          <a:effectLst/>
                        </a:rPr>
                        <a:t>λ</a:t>
                      </a:r>
                      <a:r>
                        <a:rPr lang="de-DE" sz="1200" u="none" strike="noStrike" dirty="0" smtClean="0">
                          <a:effectLst/>
                        </a:rPr>
                        <a:t> = 1.15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4988822" y="1108412"/>
            <a:ext cx="3089220" cy="3767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Planned operational conditions</a:t>
            </a:r>
          </a:p>
        </p:txBody>
      </p:sp>
      <p:sp>
        <p:nvSpPr>
          <p:cNvPr id="26" name="Rechteck 25"/>
          <p:cNvSpPr/>
          <p:nvPr/>
        </p:nvSpPr>
        <p:spPr>
          <a:xfrm>
            <a:off x="889053" y="5088957"/>
            <a:ext cx="2824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500 kW combustion facility at USTUTT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92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 preliminary work by SINTEF and CERTH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68313" y="1058400"/>
            <a:ext cx="5025231" cy="4176000"/>
          </a:xfrm>
        </p:spPr>
        <p:txBody>
          <a:bodyPr/>
          <a:lstStyle/>
          <a:p>
            <a:r>
              <a:rPr lang="nb-NO" dirty="0"/>
              <a:t>Included an UDF (WSGGM) for computing the absorbtion coefficients to the model used in CEMCAP (Stuttgart furnace). A line by line based weighted sum of gray gas model for inhomogeneous CO2-H2O mixture in oxy-fired combustion</a:t>
            </a:r>
          </a:p>
          <a:p>
            <a:r>
              <a:rPr lang="nb-NO" dirty="0"/>
              <a:t>Checked the dependency of grid. Total number of cells varied from 223k to 2599k </a:t>
            </a:r>
          </a:p>
          <a:p>
            <a:r>
              <a:rPr lang="nb-NO" dirty="0"/>
              <a:t>Inlets changed from mass flow to velocity inlets</a:t>
            </a:r>
          </a:p>
          <a:p>
            <a:endParaRPr lang="nb-NO" dirty="0"/>
          </a:p>
          <a:p>
            <a:r>
              <a:rPr lang="nb-NO" b="1" dirty="0"/>
              <a:t>Next step</a:t>
            </a:r>
            <a:r>
              <a:rPr lang="nb-NO" dirty="0"/>
              <a:t>: Modelling of the pilot plant with pure O2 on the current burner dimension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F3DA4EA-31D0-46CC-A1D4-A216FF4B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47" y="2171673"/>
            <a:ext cx="3770201" cy="141382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BBA03344-427B-4B93-BE45-10344E200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19" y="3651273"/>
            <a:ext cx="3759501" cy="1334986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5A734312-F8E7-4B3A-AC0B-51A81F14F6E2}"/>
              </a:ext>
            </a:extLst>
          </p:cNvPr>
          <p:cNvSpPr txBox="1"/>
          <p:nvPr/>
        </p:nvSpPr>
        <p:spPr>
          <a:xfrm>
            <a:off x="6430291" y="1899370"/>
            <a:ext cx="1720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b="1" dirty="0" err="1"/>
              <a:t>Temperature</a:t>
            </a:r>
            <a:r>
              <a:rPr lang="nb-NO" sz="1350" b="1" dirty="0"/>
              <a:t> </a:t>
            </a:r>
            <a:r>
              <a:rPr lang="nb-NO" sz="1350" b="1" dirty="0" err="1"/>
              <a:t>fields</a:t>
            </a:r>
            <a:endParaRPr lang="nb-NO" sz="135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9C8831-32C4-4BF5-A28F-C1D0726AC2EA}"/>
              </a:ext>
            </a:extLst>
          </p:cNvPr>
          <p:cNvSpPr txBox="1"/>
          <p:nvPr/>
        </p:nvSpPr>
        <p:spPr>
          <a:xfrm>
            <a:off x="6534486" y="2400219"/>
            <a:ext cx="1511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 err="1"/>
              <a:t>Without</a:t>
            </a:r>
            <a:r>
              <a:rPr lang="nb-NO" sz="1350" dirty="0"/>
              <a:t> WSGGM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7D3D4737-B4C6-4E88-8500-E3128FDC4755}"/>
              </a:ext>
            </a:extLst>
          </p:cNvPr>
          <p:cNvSpPr txBox="1"/>
          <p:nvPr/>
        </p:nvSpPr>
        <p:spPr>
          <a:xfrm>
            <a:off x="6654711" y="3860566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/>
              <a:t>With WSGGM</a:t>
            </a:r>
          </a:p>
        </p:txBody>
      </p:sp>
    </p:spTree>
    <p:extLst>
      <p:ext uri="{BB962C8B-B14F-4D97-AF65-F5344CB8AC3E}">
        <p14:creationId xmlns:p14="http://schemas.microsoft.com/office/powerpoint/2010/main" val="32599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900" y="566821"/>
            <a:ext cx="2554184" cy="2638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3 Calcination tests under </a:t>
            </a:r>
            <a:r>
              <a:rPr lang="en-US" dirty="0" err="1" smtClean="0"/>
              <a:t>Oxyfuel</a:t>
            </a:r>
            <a:r>
              <a:rPr lang="en-US" dirty="0" smtClean="0"/>
              <a:t> Conditions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ACT Knowledge Sharing Workshop – Jörg Maier – 17.11.2020  </a:t>
            </a:r>
            <a:endParaRPr lang="de-DE" dirty="0" smtClean="0"/>
          </a:p>
        </p:txBody>
      </p:sp>
      <p:sp>
        <p:nvSpPr>
          <p:cNvPr id="476" name="Inhaltsplatzhalter 475"/>
          <p:cNvSpPr>
            <a:spLocks noGrp="1"/>
          </p:cNvSpPr>
          <p:nvPr>
            <p:ph idx="1"/>
          </p:nvPr>
        </p:nvSpPr>
        <p:spPr>
          <a:xfrm>
            <a:off x="468314" y="1058400"/>
            <a:ext cx="2196509" cy="417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400" dirty="0" smtClean="0"/>
              <a:t>Laboratory </a:t>
            </a:r>
            <a:r>
              <a:rPr lang="de-DE" sz="1400" dirty="0" err="1" smtClean="0"/>
              <a:t>calcination</a:t>
            </a:r>
            <a:r>
              <a:rPr lang="de-DE" sz="1400" dirty="0"/>
              <a:t> </a:t>
            </a:r>
            <a:r>
              <a:rPr lang="de-DE" sz="1400" dirty="0" smtClean="0"/>
              <a:t>Test in USTUTT </a:t>
            </a:r>
            <a:r>
              <a:rPr lang="de-DE" sz="1400" dirty="0" err="1" smtClean="0"/>
              <a:t>started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ongoing</a:t>
            </a:r>
            <a:endParaRPr lang="de-DE" sz="1400" dirty="0" smtClean="0"/>
          </a:p>
          <a:p>
            <a:pPr marL="0" indent="0">
              <a:buNone/>
            </a:pPr>
            <a:endParaRPr lang="de-DE" sz="1400" b="1" dirty="0" smtClean="0"/>
          </a:p>
          <a:p>
            <a:pPr marL="0" indent="0">
              <a:buNone/>
            </a:pPr>
            <a:r>
              <a:rPr lang="de-DE" sz="1400" b="1" dirty="0" smtClean="0"/>
              <a:t>Next </a:t>
            </a:r>
            <a:r>
              <a:rPr lang="de-DE" sz="1400" b="1" dirty="0" err="1" smtClean="0"/>
              <a:t>step</a:t>
            </a:r>
            <a:r>
              <a:rPr lang="de-DE" sz="1400" dirty="0" smtClean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 smtClean="0"/>
              <a:t>AL will </a:t>
            </a:r>
            <a:r>
              <a:rPr lang="de-DE" sz="1400" dirty="0" err="1" smtClean="0"/>
              <a:t>start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pilot</a:t>
            </a:r>
            <a:r>
              <a:rPr lang="de-DE" sz="1400" dirty="0" smtClean="0"/>
              <a:t> </a:t>
            </a:r>
            <a:r>
              <a:rPr lang="de-DE" sz="1400" dirty="0" err="1" smtClean="0"/>
              <a:t>scale</a:t>
            </a:r>
            <a:r>
              <a:rPr lang="de-DE" sz="1400" dirty="0" smtClean="0"/>
              <a:t> experimental </a:t>
            </a:r>
            <a:r>
              <a:rPr lang="de-DE" sz="1400" dirty="0" err="1" smtClean="0"/>
              <a:t>testing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1 MW calciner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100% alternative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fuel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smtClean="0"/>
              <a:t>in </a:t>
            </a:r>
            <a:r>
              <a:rPr lang="de-DE" sz="1400" dirty="0" err="1" smtClean="0"/>
              <a:t>the</a:t>
            </a:r>
            <a:r>
              <a:rPr lang="de-DE" sz="1400" dirty="0" smtClean="0"/>
              <a:t> calciner in </a:t>
            </a:r>
            <a:r>
              <a:rPr lang="de-DE" sz="1400" dirty="0" err="1" smtClean="0"/>
              <a:t>December</a:t>
            </a:r>
            <a:endParaRPr lang="de-DE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 smtClean="0"/>
              <a:t>TKIS will </a:t>
            </a:r>
            <a:r>
              <a:rPr lang="de-DE" sz="1400" dirty="0" err="1" smtClean="0"/>
              <a:t>start</a:t>
            </a:r>
            <a:r>
              <a:rPr lang="de-DE" sz="1400" dirty="0" smtClean="0"/>
              <a:t> </a:t>
            </a:r>
            <a:r>
              <a:rPr lang="de-DE" sz="1400" dirty="0" err="1"/>
              <a:t>pilot</a:t>
            </a:r>
            <a:r>
              <a:rPr lang="de-DE" sz="1400" dirty="0"/>
              <a:t> </a:t>
            </a:r>
            <a:r>
              <a:rPr lang="de-DE" sz="1400" dirty="0" err="1"/>
              <a:t>scale</a:t>
            </a:r>
            <a:r>
              <a:rPr lang="de-DE" sz="1400" dirty="0"/>
              <a:t> experimental </a:t>
            </a:r>
            <a:r>
              <a:rPr lang="de-DE" sz="1400" dirty="0" err="1"/>
              <a:t>testing</a:t>
            </a:r>
            <a:r>
              <a:rPr lang="de-DE" sz="1400" dirty="0"/>
              <a:t> </a:t>
            </a:r>
            <a:r>
              <a:rPr lang="de-DE" sz="1400" dirty="0" smtClean="0"/>
              <a:t>in 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oxyfuel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conditions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smtClean="0"/>
              <a:t>in </a:t>
            </a:r>
            <a:r>
              <a:rPr lang="de-DE" sz="1400" dirty="0" err="1"/>
              <a:t>the</a:t>
            </a:r>
            <a:r>
              <a:rPr lang="de-DE" sz="1400" dirty="0"/>
              <a:t> calciner in </a:t>
            </a:r>
            <a:r>
              <a:rPr lang="de-DE" sz="1400" dirty="0" err="1" smtClean="0"/>
              <a:t>Janury</a:t>
            </a:r>
            <a:r>
              <a:rPr lang="de-DE" sz="1400" dirty="0" smtClean="0"/>
              <a:t> 2021</a:t>
            </a:r>
            <a:endParaRPr lang="en-US" sz="1400" dirty="0"/>
          </a:p>
        </p:txBody>
      </p:sp>
      <p:pic>
        <p:nvPicPr>
          <p:cNvPr id="10" name="Picture 2" descr="S:\Dept\A300all\300\Forschungszentrum\Fotos\8452-118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 bwMode="auto">
          <a:xfrm>
            <a:off x="5772518" y="2789840"/>
            <a:ext cx="1524909" cy="228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918167" y="5108157"/>
            <a:ext cx="1985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Calciner test furnace of AL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9" y="3184688"/>
            <a:ext cx="2520835" cy="1890626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581760" y="5134668"/>
            <a:ext cx="3571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Pilot-scale calciner and </a:t>
            </a:r>
            <a:r>
              <a:rPr lang="en-US" sz="1200" dirty="0" smtClean="0"/>
              <a:t>4 stage pre-heater - </a:t>
            </a:r>
            <a:r>
              <a:rPr lang="en-US" sz="1200" dirty="0" err="1" smtClean="0"/>
              <a:t>tkIS</a:t>
            </a:r>
            <a:endParaRPr lang="en-US" sz="12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6034446" y="747854"/>
            <a:ext cx="3109554" cy="2740790"/>
            <a:chOff x="6034446" y="747854"/>
            <a:chExt cx="3109554" cy="2740790"/>
          </a:xfrm>
        </p:grpSpPr>
        <p:pic>
          <p:nvPicPr>
            <p:cNvPr id="16" name="Grafik 15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71" b="12020"/>
            <a:stretch/>
          </p:blipFill>
          <p:spPr bwMode="auto">
            <a:xfrm>
              <a:off x="6034446" y="747854"/>
              <a:ext cx="3109554" cy="2740790"/>
            </a:xfrm>
            <a:prstGeom prst="rect">
              <a:avLst/>
            </a:prstGeom>
            <a:noFill/>
          </p:spPr>
        </p:pic>
        <p:sp>
          <p:nvSpPr>
            <p:cNvPr id="5" name="Rechteck 4"/>
            <p:cNvSpPr/>
            <p:nvPr/>
          </p:nvSpPr>
          <p:spPr>
            <a:xfrm>
              <a:off x="8825728" y="2595909"/>
              <a:ext cx="318272" cy="3626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b="1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4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FK-Präsentation englisch 20170518">
  <a:themeElements>
    <a:clrScheme name="Universitaet_Stuttgart_Color">
      <a:dk1>
        <a:srgbClr val="323232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4191"/>
      </a:accent2>
      <a:accent3>
        <a:srgbClr val="323232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524D4D"/>
      </a:folHlink>
    </a:clrScheme>
    <a:fontScheme name="Universitaet_Stuttgart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B3A2C7">
                <a:lumMod val="60000"/>
                <a:lumOff val="40000"/>
              </a:srgbClr>
            </a:gs>
            <a:gs pos="50000">
              <a:srgbClr val="B3A2C7"/>
            </a:gs>
            <a:gs pos="100000">
              <a:srgbClr val="B3A2C7"/>
            </a:gs>
          </a:gsLst>
          <a:lin ang="5400000" scaled="1"/>
          <a:tileRect/>
        </a:gradFill>
        <a:ln w="19050">
          <a:solidFill>
            <a:schemeClr val="tx1"/>
          </a:solidFill>
        </a:ln>
      </a:spPr>
      <a:bodyPr lIns="0" tIns="0" rIns="0" bIns="0" rtlCol="0" anchor="ctr"/>
      <a:lstStyle>
        <a:defPPr algn="ctr">
          <a:defRPr sz="16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9388" indent="-179388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I Vorlage International 16zu10.potx" id="{87702DF0-9F7C-4415-BF0C-C59DE04505C6}" vid="{C96344A9-97F8-4858-9D11-895F75CAE654}"/>
    </a:ext>
  </a:extLst>
</a:theme>
</file>

<file path=ppt/theme/theme2.xml><?xml version="1.0" encoding="utf-8"?>
<a:theme xmlns:a="http://schemas.openxmlformats.org/drawingml/2006/main" name="Office Theme">
  <a:themeElements>
    <a:clrScheme name="Universität Stuttgart Version 2">
      <a:dk1>
        <a:srgbClr val="323232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4191"/>
      </a:accent2>
      <a:accent3>
        <a:srgbClr val="323232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524D4D"/>
      </a:folHlink>
    </a:clrScheme>
    <a:fontScheme name="Universität Stuttg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Universität Stuttgart Version 2">
      <a:dk1>
        <a:srgbClr val="323232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4191"/>
      </a:accent2>
      <a:accent3>
        <a:srgbClr val="323232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524D4D"/>
      </a:folHlink>
    </a:clrScheme>
    <a:fontScheme name="Universität Stuttg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1412</Words>
  <Application>Microsoft Office PowerPoint</Application>
  <PresentationFormat>Bildschirmpräsentation (16:10)</PresentationFormat>
  <Paragraphs>271</Paragraphs>
  <Slides>17</Slides>
  <Notes>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Arial Nova Cond</vt:lpstr>
      <vt:lpstr>Calibri</vt:lpstr>
      <vt:lpstr>Symbol</vt:lpstr>
      <vt:lpstr>Times New Roman</vt:lpstr>
      <vt:lpstr>TKTypeMedium</vt:lpstr>
      <vt:lpstr>TKTypeRegular</vt:lpstr>
      <vt:lpstr>Wingdings</vt:lpstr>
      <vt:lpstr>IFK-Präsentation englisch 20170518</vt:lpstr>
      <vt:lpstr>Accelerating Carbon Capture using Oxyfuel  Technology in Cement  Production </vt:lpstr>
      <vt:lpstr>Introduction to AC²OCem</vt:lpstr>
      <vt:lpstr>AC²OCem Consortium</vt:lpstr>
      <vt:lpstr>Motivation</vt:lpstr>
      <vt:lpstr>AC²OCem Project Objectives</vt:lpstr>
      <vt:lpstr>AC²OCem work package structure</vt:lpstr>
      <vt:lpstr>Combustion tests with 100 % SRF at USTUTT</vt:lpstr>
      <vt:lpstr>CFD preliminary work by SINTEF and CERTH</vt:lpstr>
      <vt:lpstr>WP 3 Calcination tests under Oxyfuel Conditions </vt:lpstr>
      <vt:lpstr>Integration of oxyfuel technology in existing cement plants (1. Generation) </vt:lpstr>
      <vt:lpstr>Integration of retrofit oxyfuel cement plants</vt:lpstr>
      <vt:lpstr>Summary WP 5/6</vt:lpstr>
      <vt:lpstr>Next steps </vt:lpstr>
      <vt:lpstr>Thank you to our funding agencies</vt:lpstr>
      <vt:lpstr>PowerPoint-Präsentation</vt:lpstr>
      <vt:lpstr>Progress of AC²OCem</vt:lpstr>
      <vt:lpstr>Single particle combustion tests with HDPE in Oxyfuel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2016-01-25T06:03:54Z</dcterms:created>
  <dcterms:modified xsi:type="dcterms:W3CDTF">2020-11-17T10:32:12Z</dcterms:modified>
</cp:coreProperties>
</file>